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charts/chart14.xml" ContentType="application/vnd.openxmlformats-officedocument.drawingml.chart+xml"/>
  <Override PartName="/ppt/charts/style8.xml" ContentType="application/vnd.ms-office.chartstyle+xml"/>
  <Override PartName="/ppt/charts/colors8.xml" ContentType="application/vnd.ms-office.chartcolorstyle+xml"/>
  <Override PartName="/ppt/charts/chart1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8.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9.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0.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6.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1.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42.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2.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46.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7.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3.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51.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52.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4.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5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5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25.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6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64.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26.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6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68.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27.xml" ContentType="application/vnd.openxmlformats-officedocument.presentationml.notesSlide+xml"/>
  <Override PartName="/ppt/charts/chart69.xml" ContentType="application/vnd.openxmlformats-officedocument.drawingml.chart+xml"/>
  <Override PartName="/ppt/notesSlides/notesSlide28.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72.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73.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31.xml" ContentType="application/vnd.openxmlformats-officedocument.presentationml.notesSlide+xml"/>
  <Override PartName="/ppt/charts/chart74.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75.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2.xml" ContentType="application/vnd.openxmlformats-officedocument.presentationml.notesSlide+xml"/>
  <Override PartName="/ppt/charts/chart76.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77.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3.xml" ContentType="application/vnd.openxmlformats-officedocument.presentationml.notesSlide+xml"/>
  <Override PartName="/ppt/charts/chart78.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79.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81.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5.xml" ContentType="application/vnd.openxmlformats-officedocument.presentationml.notesSlide+xml"/>
  <Override PartName="/ppt/charts/chart82.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83.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6.xml" ContentType="application/vnd.openxmlformats-officedocument.presentationml.notesSlide+xml"/>
  <Override PartName="/ppt/charts/chart84.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85.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7.xml" ContentType="application/vnd.openxmlformats-officedocument.presentationml.notesSlide+xml"/>
  <Override PartName="/ppt/charts/chart86.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87.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8.xml" ContentType="application/vnd.openxmlformats-officedocument.presentationml.notesSlide+xml"/>
  <Override PartName="/ppt/charts/chart88.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89.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39.xml" ContentType="application/vnd.openxmlformats-officedocument.presentationml.notesSlide+xml"/>
  <Override PartName="/ppt/charts/chart90.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91.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0.xml" ContentType="application/vnd.openxmlformats-officedocument.presentationml.notesSlide+xml"/>
  <Override PartName="/ppt/charts/chart92.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93.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1.xml" ContentType="application/vnd.openxmlformats-officedocument.presentationml.notesSlide+xml"/>
  <Override PartName="/ppt/charts/chart9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9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2.xml" ContentType="application/vnd.openxmlformats-officedocument.presentationml.notesSlide+xml"/>
  <Override PartName="/ppt/charts/chart96.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97.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3.xml" ContentType="application/vnd.openxmlformats-officedocument.presentationml.notesSlide+xml"/>
  <Override PartName="/ppt/charts/chart98.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99.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4.xml" ContentType="application/vnd.openxmlformats-officedocument.presentationml.notesSlide+xml"/>
  <Override PartName="/ppt/charts/chart100.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01.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8"/>
  </p:notesMasterIdLst>
  <p:handoutMasterIdLst>
    <p:handoutMasterId r:id="rId69"/>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917" r:id="rId17"/>
    <p:sldId id="1918" r:id="rId18"/>
    <p:sldId id="1686" r:id="rId19"/>
    <p:sldId id="1892" r:id="rId20"/>
    <p:sldId id="1901" r:id="rId21"/>
    <p:sldId id="1893" r:id="rId22"/>
    <p:sldId id="1919" r:id="rId23"/>
    <p:sldId id="1894" r:id="rId24"/>
    <p:sldId id="1754" r:id="rId25"/>
    <p:sldId id="1895" r:id="rId26"/>
    <p:sldId id="1846" r:id="rId27"/>
    <p:sldId id="1743" r:id="rId28"/>
    <p:sldId id="1916" r:id="rId29"/>
    <p:sldId id="1905" r:id="rId30"/>
    <p:sldId id="1896" r:id="rId31"/>
    <p:sldId id="1902" r:id="rId32"/>
    <p:sldId id="1897" r:id="rId33"/>
    <p:sldId id="1746" r:id="rId34"/>
    <p:sldId id="1898" r:id="rId35"/>
    <p:sldId id="1849" r:id="rId36"/>
    <p:sldId id="1899" r:id="rId37"/>
    <p:sldId id="1906" r:id="rId38"/>
    <p:sldId id="1900" r:id="rId39"/>
    <p:sldId id="1769" r:id="rId40"/>
    <p:sldId id="1907" r:id="rId41"/>
    <p:sldId id="1908" r:id="rId42"/>
    <p:sldId id="1920" r:id="rId43"/>
    <p:sldId id="1844" r:id="rId44"/>
    <p:sldId id="1921" r:id="rId45"/>
    <p:sldId id="1850" r:id="rId46"/>
    <p:sldId id="1851" r:id="rId47"/>
    <p:sldId id="1852" r:id="rId48"/>
    <p:sldId id="1853" r:id="rId49"/>
    <p:sldId id="1909" r:id="rId50"/>
    <p:sldId id="1910" r:id="rId51"/>
    <p:sldId id="1856" r:id="rId52"/>
    <p:sldId id="1857" r:id="rId53"/>
    <p:sldId id="1858" r:id="rId54"/>
    <p:sldId id="1859" r:id="rId55"/>
    <p:sldId id="1911" r:id="rId56"/>
    <p:sldId id="1912" r:id="rId57"/>
    <p:sldId id="1860" r:id="rId58"/>
    <p:sldId id="1915" r:id="rId59"/>
    <p:sldId id="1617" r:id="rId60"/>
    <p:sldId id="1820" r:id="rId61"/>
    <p:sldId id="1618" r:id="rId62"/>
    <p:sldId id="1821" r:id="rId63"/>
    <p:sldId id="1819" r:id="rId64"/>
    <p:sldId id="1822" r:id="rId65"/>
    <p:sldId id="1696" r:id="rId66"/>
    <p:sldId id="1619"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04D60B-90A4-1890-01AB-6829C35EF95A}" name="Carmen Norris" initials="CN" userId="S::carmen.norris@pickereurope.ac.uk::462e6f40-dacd-4f98-abd7-0c49c97733eb" providerId="AD"/>
  <p188:author id="{C39E9719-3A72-1B1D-6A89-B7D39640B590}" name="Yang Liu" initials="YL" userId="S::yang.liu@PickerEurope.ac.uk::fd660113-6f3e-4fcf-aebc-3c8e80c5197c" providerId="AD"/>
  <p188:author id="{88DF291F-6CAB-EE04-8C56-B700E48A591E}" name="Nene Ibokessien" initials="NI" userId="S::Nene.Ibokessien@surveycoordination.com::4c61d1f5-09da-4f61-916d-0262554c011f"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7CFC89B4-3A9B-05AB-D220-C94366093B4F}" name="Amie Hamilton" initials="AH" userId="S::Amie.Hamilton@surveycoordination.com::d2ce4700-4af4-42b5-9fdc-06dee3745fd4" providerId="AD"/>
  <p188:author id="{D6E236C6-5AA3-0453-97F1-DBC4B1384C81}" name="Iris Halldorsdottir" initials="IH" userId="S::iris.halldorsdottir@cqc.org.uk::53a6f2b8-b56d-425e-a891-854df24995e5"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6382"/>
    <a:srgbClr val="6D276A"/>
    <a:srgbClr val="F2F2F2"/>
    <a:srgbClr val="FF7C80"/>
    <a:srgbClr val="000000"/>
    <a:srgbClr val="6D27A0"/>
    <a:srgbClr val="FF0066"/>
    <a:srgbClr val="CC9900"/>
    <a:srgbClr val="00CC66"/>
    <a:srgbClr val="2F46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73" autoAdjust="0"/>
    <p:restoredTop sz="94712" autoAdjust="0"/>
  </p:normalViewPr>
  <p:slideViewPr>
    <p:cSldViewPr snapToGrid="0">
      <p:cViewPr varScale="1">
        <p:scale>
          <a:sx n="114" d="100"/>
          <a:sy n="114" d="100"/>
        </p:scale>
        <p:origin x="636" y="102"/>
      </p:cViewPr>
      <p:guideLst>
        <p:guide orient="horz" pos="663"/>
        <p:guide pos="3863"/>
        <p:guide orient="horz" pos="159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5304"/>
    </p:cViewPr>
  </p:sorterViewPr>
  <p:notesViewPr>
    <p:cSldViewPr snapToGrid="0">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65.xml"/><Relationship Id="rId1" Type="http://schemas.microsoft.com/office/2011/relationships/chartStyle" Target="style65.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66.xml"/><Relationship Id="rId1" Type="http://schemas.microsoft.com/office/2011/relationships/chartStyle" Target="style6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7.xml"/><Relationship Id="rId1" Type="http://schemas.microsoft.com/office/2011/relationships/chartStyle" Target="style7.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8.xml"/><Relationship Id="rId1" Type="http://schemas.microsoft.com/office/2011/relationships/chartStyle" Target="style8.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9.xml"/><Relationship Id="rId1" Type="http://schemas.microsoft.com/office/2011/relationships/chartStyle" Target="style9.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0.xml"/><Relationship Id="rId1" Type="http://schemas.microsoft.com/office/2011/relationships/chartStyle" Target="style1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1.xml"/><Relationship Id="rId1" Type="http://schemas.microsoft.com/office/2011/relationships/chartStyle" Target="style1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2.xml"/><Relationship Id="rId1" Type="http://schemas.microsoft.com/office/2011/relationships/chartStyle" Target="style1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3.xml"/><Relationship Id="rId1" Type="http://schemas.microsoft.com/office/2011/relationships/chartStyle" Target="style13.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4.xml"/><Relationship Id="rId1" Type="http://schemas.microsoft.com/office/2011/relationships/chartStyle" Target="style14.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5.xml"/><Relationship Id="rId1" Type="http://schemas.microsoft.com/office/2011/relationships/chartStyle" Target="style15.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6.xml"/><Relationship Id="rId1" Type="http://schemas.microsoft.com/office/2011/relationships/chartStyle" Target="style16.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7.xml"/><Relationship Id="rId1" Type="http://schemas.microsoft.com/office/2011/relationships/chartStyle" Target="style17.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8.xml"/><Relationship Id="rId1" Type="http://schemas.microsoft.com/office/2011/relationships/chartStyle" Target="style18.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9.xml"/><Relationship Id="rId1" Type="http://schemas.microsoft.com/office/2011/relationships/chartStyle" Target="style19.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0.xml"/><Relationship Id="rId1" Type="http://schemas.microsoft.com/office/2011/relationships/chartStyle" Target="style20.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1.xml"/><Relationship Id="rId1" Type="http://schemas.microsoft.com/office/2011/relationships/chartStyle" Target="style21.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2.xml"/><Relationship Id="rId1" Type="http://schemas.microsoft.com/office/2011/relationships/chartStyle" Target="style22.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23.xml"/><Relationship Id="rId1" Type="http://schemas.microsoft.com/office/2011/relationships/chartStyle" Target="style23.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24.xml"/><Relationship Id="rId1" Type="http://schemas.microsoft.com/office/2011/relationships/chartStyle" Target="style24.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5.xml"/><Relationship Id="rId1" Type="http://schemas.microsoft.com/office/2011/relationships/chartStyle" Target="style25.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26.xml"/><Relationship Id="rId1" Type="http://schemas.microsoft.com/office/2011/relationships/chartStyle" Target="style26.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7.xml"/><Relationship Id="rId1" Type="http://schemas.microsoft.com/office/2011/relationships/chartStyle" Target="style27.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4.png"/></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28.xml"/><Relationship Id="rId1" Type="http://schemas.microsoft.com/office/2011/relationships/chartStyle" Target="style28.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9.xml"/><Relationship Id="rId1" Type="http://schemas.microsoft.com/office/2011/relationships/chartStyle" Target="style29.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30.xml"/><Relationship Id="rId1" Type="http://schemas.microsoft.com/office/2011/relationships/chartStyle" Target="style30.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1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4.png"/></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31.xml"/><Relationship Id="rId1" Type="http://schemas.microsoft.com/office/2011/relationships/chartStyle" Target="style31.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32.xml"/><Relationship Id="rId1" Type="http://schemas.microsoft.com/office/2011/relationships/chartStyle" Target="style3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33.xml"/><Relationship Id="rId1" Type="http://schemas.microsoft.com/office/2011/relationships/chartStyle" Target="style33.xml"/></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4.png"/></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34.xml"/><Relationship Id="rId1" Type="http://schemas.microsoft.com/office/2011/relationships/chartStyle" Target="style34.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35.xml"/><Relationship Id="rId1" Type="http://schemas.microsoft.com/office/2011/relationships/chartStyle" Target="style35.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36.xml"/><Relationship Id="rId1" Type="http://schemas.microsoft.com/office/2011/relationships/chartStyle" Target="style36.xml"/></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14.png"/></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1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37.xml"/><Relationship Id="rId1" Type="http://schemas.microsoft.com/office/2011/relationships/chartStyle" Target="style37.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38.xml"/><Relationship Id="rId1" Type="http://schemas.microsoft.com/office/2011/relationships/chartStyle" Target="style38.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39.xml"/><Relationship Id="rId1" Type="http://schemas.microsoft.com/office/2011/relationships/chartStyle" Target="style39.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40.xml"/><Relationship Id="rId1" Type="http://schemas.microsoft.com/office/2011/relationships/chartStyle" Target="style40.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41.xml"/><Relationship Id="rId1" Type="http://schemas.microsoft.com/office/2011/relationships/chartStyle" Target="style41.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42.xml"/><Relationship Id="rId1" Type="http://schemas.microsoft.com/office/2011/relationships/chartStyle" Target="style42.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43.xml"/><Relationship Id="rId1" Type="http://schemas.microsoft.com/office/2011/relationships/chartStyle" Target="style43.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44.xml"/><Relationship Id="rId1" Type="http://schemas.microsoft.com/office/2011/relationships/chartStyle" Target="style44.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45.xml"/><Relationship Id="rId1" Type="http://schemas.microsoft.com/office/2011/relationships/chartStyle" Target="style45.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46.xml"/><Relationship Id="rId1" Type="http://schemas.microsoft.com/office/2011/relationships/chartStyle" Target="style46.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47.xml"/><Relationship Id="rId1" Type="http://schemas.microsoft.com/office/2011/relationships/chartStyle" Target="style47.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48.xml"/><Relationship Id="rId1" Type="http://schemas.microsoft.com/office/2011/relationships/chartStyle" Target="style48.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49.xml"/><Relationship Id="rId1" Type="http://schemas.microsoft.com/office/2011/relationships/chartStyle" Target="style49.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50.xml"/><Relationship Id="rId1" Type="http://schemas.microsoft.com/office/2011/relationships/chartStyle" Target="style50.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51.xml"/><Relationship Id="rId1" Type="http://schemas.microsoft.com/office/2011/relationships/chartStyle" Target="style51.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52.xml"/><Relationship Id="rId1" Type="http://schemas.microsoft.com/office/2011/relationships/chartStyle" Target="style52.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53.xml"/><Relationship Id="rId1" Type="http://schemas.microsoft.com/office/2011/relationships/chartStyle" Target="style53.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54.xml"/><Relationship Id="rId1" Type="http://schemas.microsoft.com/office/2011/relationships/chartStyle" Target="style5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_rels/chart90.xml.rels><?xml version="1.0" encoding="UTF-8" standalone="yes"?>
<Relationships xmlns="http://schemas.openxmlformats.org/package/2006/relationships"><Relationship Id="rId3" Type="http://schemas.openxmlformats.org/officeDocument/2006/relationships/package" Target="../embeddings/Microsoft_Excel_Worksheet89.xlsx"/><Relationship Id="rId2" Type="http://schemas.microsoft.com/office/2011/relationships/chartColorStyle" Target="colors55.xml"/><Relationship Id="rId1" Type="http://schemas.microsoft.com/office/2011/relationships/chartStyle" Target="style55.xml"/></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56.xml"/><Relationship Id="rId1" Type="http://schemas.microsoft.com/office/2011/relationships/chartStyle" Target="style56.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57.xml"/><Relationship Id="rId1" Type="http://schemas.microsoft.com/office/2011/relationships/chartStyle" Target="style57.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58.xml"/><Relationship Id="rId1" Type="http://schemas.microsoft.com/office/2011/relationships/chartStyle" Target="style58.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59.xml"/><Relationship Id="rId1" Type="http://schemas.microsoft.com/office/2011/relationships/chartStyle" Target="style59.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60.xml"/><Relationship Id="rId1" Type="http://schemas.microsoft.com/office/2011/relationships/chartStyle" Target="style60.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61.xml"/><Relationship Id="rId1" Type="http://schemas.microsoft.com/office/2011/relationships/chartStyle" Target="style61.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62.xml"/><Relationship Id="rId1" Type="http://schemas.microsoft.com/office/2011/relationships/chartStyle" Target="style62.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63.xml"/><Relationship Id="rId1" Type="http://schemas.microsoft.com/office/2011/relationships/chartStyle" Target="style63.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64.xml"/><Relationship Id="rId1" Type="http://schemas.microsoft.com/office/2011/relationships/chartStyle" Target="style6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76482042018947"/>
          <c:y val="0.10732729368310231"/>
          <c:w val="0.42819574042859504"/>
          <c:h val="0.78538303754570593"/>
        </c:manualLayout>
      </c:layout>
      <c:pie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rot="0" spcFirstLastPara="1" vertOverflow="ellipsis" vert="horz" wrap="square" lIns="36000" tIns="0" rIns="38100" bIns="0" anchor="ctr" anchorCtr="0">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16-35</c:v>
                </c:pt>
                <c:pt idx="1">
                  <c:v>36-50</c:v>
                </c:pt>
                <c:pt idx="2">
                  <c:v>51-65</c:v>
                </c:pt>
                <c:pt idx="3">
                  <c:v>66+</c:v>
                </c:pt>
              </c:strCache>
            </c:strRef>
          </c:cat>
          <c:val>
            <c:numRef>
              <c:f>Feuil1!$B$2:$B$5</c:f>
              <c:numCache>
                <c:formatCode>0%</c:formatCode>
                <c:ptCount val="4"/>
                <c:pt idx="0">
                  <c:v>0.1133333333333333</c:v>
                </c:pt>
                <c:pt idx="1">
                  <c:v>0.12</c:v>
                </c:pt>
                <c:pt idx="2">
                  <c:v>0.26333333333333331</c:v>
                </c:pt>
                <c:pt idx="3">
                  <c:v>0.5033333333333333</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pieChart>
      <c:spPr>
        <a:noFill/>
        <a:ln>
          <a:noFill/>
        </a:ln>
        <a:effectLst/>
      </c:spPr>
    </c:plotArea>
    <c:legend>
      <c:legendPos val="r"/>
      <c:layout>
        <c:manualLayout>
          <c:xMode val="edge"/>
          <c:yMode val="edge"/>
          <c:x val="0.69837751105467649"/>
          <c:y val="0.22073130554345943"/>
          <c:w val="0.26086717174652707"/>
          <c:h val="0.39189272051357465"/>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Lancashire Hospitals NHS Trust</c:v>
                </c:pt>
                <c:pt idx="1">
                  <c:v>Wirral University Teaching Hospital NHS Foundation Trust</c:v>
                </c:pt>
                <c:pt idx="2">
                  <c:v>Wrightington, Wigan And Leigh NHS Foundation Trust</c:v>
                </c:pt>
                <c:pt idx="3">
                  <c:v>Stockport NHS Foundation Trust</c:v>
                </c:pt>
                <c:pt idx="4">
                  <c:v>Manchester University NHS Foundation Trust</c:v>
                </c:pt>
              </c:strCache>
            </c:strRef>
          </c:cat>
          <c:val>
            <c:numRef>
              <c:f>Sheet1!$B$2:$B$6</c:f>
              <c:numCache>
                <c:formatCode>0.0</c:formatCode>
                <c:ptCount val="5"/>
                <c:pt idx="0">
                  <c:v>4.0243787955231447</c:v>
                </c:pt>
                <c:pt idx="1">
                  <c:v>4.7700021378628934</c:v>
                </c:pt>
                <c:pt idx="2">
                  <c:v>4.9755689992193766</c:v>
                </c:pt>
                <c:pt idx="3">
                  <c:v>5.0750148986329542</c:v>
                </c:pt>
                <c:pt idx="4">
                  <c:v>5.3255709408630523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4A-4CFD-8F6E-DB02CE71464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Lancashire Hospitals NHS Trust</c:v>
                </c:pt>
                <c:pt idx="1">
                  <c:v>Wirral University Teaching Hospital NHS Foundation Trust</c:v>
                </c:pt>
                <c:pt idx="2">
                  <c:v>Wrightington, Wigan And Leigh NHS Foundation Trust</c:v>
                </c:pt>
                <c:pt idx="3">
                  <c:v>Stockport NHS Foundation Trust</c:v>
                </c:pt>
                <c:pt idx="4">
                  <c:v>Manchester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4A-4CFD-8F6E-DB02CE71464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Arrowe Park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66-4C0F-B88D-04B64F6DFD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Arrowe Park Hospital (-)</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66-4C0F-B88D-04B64F6DFD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Arrowe Park Hospital (-)</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A66-4C0F-B88D-04B64F6DFD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Arrowe Park Hospital (-)</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A66-4C0F-B88D-04B64F6DFD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Arrowe Park Hospital (-)</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A66-4C0F-B88D-04B64F6DFD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Arrowe Park Hospital (-)</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A66-4C0F-B88D-04B64F6DFD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Arrowe Park Hospital (-)</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A66-4C0F-B88D-04B64F6DFD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A66-4C0F-B88D-04B64F6DFD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A66-4C0F-B88D-04B64F6DFD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A66-4C0F-B88D-04B64F6DFD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Arrowe Park Hospital (75)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57-469A-A887-D4F68BC7F3D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Arrowe Park Hospital (75)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57-469A-A887-D4F68BC7F3D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Arrowe Park Hospital (75)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57-469A-A887-D4F68BC7F3D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Arrowe Park Hospital (75)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57-469A-A887-D4F68BC7F3D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Arrowe Park Hospital (75)</c:v>
                </c:pt>
              </c:strCache>
            </c:strRef>
          </c:cat>
          <c:val>
            <c:numRef>
              <c:f>Sheet1!$H$2:$H$3</c:f>
              <c:numCache>
                <c:formatCode>0.0;;</c:formatCode>
                <c:ptCount val="2"/>
                <c:pt idx="0">
                  <c:v>6.8159606538107411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7-469A-A887-D4F68BC7F3D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Arrowe Park Hospital (75)</c:v>
                </c:pt>
              </c:strCache>
            </c:strRef>
          </c:cat>
          <c:val>
            <c:numRef>
              <c:f>Sheet1!$I$2:$I$3</c:f>
              <c:numCache>
                <c:formatCode>0.0;;</c:formatCode>
                <c:ptCount val="2"/>
                <c:pt idx="0">
                  <c:v>0</c:v>
                </c:pt>
                <c:pt idx="1">
                  <c:v>6.8159606538107411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7-469A-A887-D4F68BC7F3D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Arrowe Park Hospital (75)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7-469A-A887-D4F68BC7F3D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3.1840393461892589</c:v>
                </c:pt>
                <c:pt idx="1">
                  <c:v>3.1840393461892589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7-469A-A887-D4F68BC7F3D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57-469A-A887-D4F68BC7F3D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57-469A-A887-D4F68BC7F3D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22DD-49A8-9A6A-EE8DA27D432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4.0243787955231447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22DD-49A8-9A6A-EE8DA27D432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4.4808694195633221</c:v>
                </c:pt>
                <c:pt idx="2">
                  <c:v>4.5833568104512494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22DD-49A8-9A6A-EE8DA27D4329}"/>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4.5567087751390236</c:v>
                </c:pt>
                <c:pt idx="4">
                  <c:v>4.6322106169025226</c:v>
                </c:pt>
                <c:pt idx="5">
                  <c:v>4.7074941910812518</c:v>
                </c:pt>
                <c:pt idx="6">
                  <c:v>4.7192734010208524</c:v>
                </c:pt>
                <c:pt idx="7">
                  <c:v>4.732349013773713</c:v>
                </c:pt>
                <c:pt idx="8">
                  <c:v>4.7700021378628934</c:v>
                </c:pt>
                <c:pt idx="9">
                  <c:v>4.811415362386148</c:v>
                </c:pt>
                <c:pt idx="10">
                  <c:v>4.8147404059984433</c:v>
                </c:pt>
                <c:pt idx="11">
                  <c:v>4.8750951687665749</c:v>
                </c:pt>
                <c:pt idx="12">
                  <c:v>4.9107424697420337</c:v>
                </c:pt>
                <c:pt idx="13">
                  <c:v>4.9755689992193766</c:v>
                </c:pt>
                <c:pt idx="14">
                  <c:v>5.0105626197395958</c:v>
                </c:pt>
                <c:pt idx="15">
                  <c:v>5.0750148986329542</c:v>
                </c:pt>
                <c:pt idx="16">
                  <c:v>5.1830690447907868</c:v>
                </c:pt>
                <c:pt idx="17">
                  <c:v>5.3103848745331481</c:v>
                </c:pt>
                <c:pt idx="18">
                  <c:v>5.3141241774880781</c:v>
                </c:pt>
                <c:pt idx="19">
                  <c:v>5.3255709408630523</c:v>
                </c:pt>
                <c:pt idx="20">
                  <c:v>5.3449863251980574</c:v>
                </c:pt>
                <c:pt idx="21">
                  <c:v>5.418702075651959</c:v>
                </c:pt>
                <c:pt idx="22">
                  <c:v>5.4245778257517223</c:v>
                </c:pt>
                <c:pt idx="23">
                  <c:v>5.455383824114115</c:v>
                </c:pt>
                <c:pt idx="24">
                  <c:v>5.4678348131457346</c:v>
                </c:pt>
                <c:pt idx="25">
                  <c:v>5.4881272358206949</c:v>
                </c:pt>
                <c:pt idx="26">
                  <c:v>5.5206209145539944</c:v>
                </c:pt>
                <c:pt idx="27">
                  <c:v>5.5405860768507607</c:v>
                </c:pt>
                <c:pt idx="28">
                  <c:v>5.5438517797324272</c:v>
                </c:pt>
                <c:pt idx="29">
                  <c:v>5.5447791319724073</c:v>
                </c:pt>
                <c:pt idx="30">
                  <c:v>5.5544414872249943</c:v>
                </c:pt>
                <c:pt idx="31">
                  <c:v>5.5920645571200831</c:v>
                </c:pt>
                <c:pt idx="32">
                  <c:v>5.6798863085863456</c:v>
                </c:pt>
                <c:pt idx="33">
                  <c:v>5.6904123675237059</c:v>
                </c:pt>
                <c:pt idx="34">
                  <c:v>5.7000566772097709</c:v>
                </c:pt>
                <c:pt idx="35">
                  <c:v>5.7118964015293647</c:v>
                </c:pt>
                <c:pt idx="36">
                  <c:v>5.7268570936003336</c:v>
                </c:pt>
                <c:pt idx="37">
                  <c:v>5.733350723038809</c:v>
                </c:pt>
                <c:pt idx="38">
                  <c:v>5.7369730383817901</c:v>
                </c:pt>
                <c:pt idx="39">
                  <c:v>5.7852312324399282</c:v>
                </c:pt>
                <c:pt idx="40">
                  <c:v>5.7866959135710214</c:v>
                </c:pt>
                <c:pt idx="41">
                  <c:v>5.7892878308935938</c:v>
                </c:pt>
                <c:pt idx="42">
                  <c:v>5.8210165899719284</c:v>
                </c:pt>
                <c:pt idx="43">
                  <c:v>5.8464503653692459</c:v>
                </c:pt>
                <c:pt idx="44">
                  <c:v>5.8709195821148494</c:v>
                </c:pt>
                <c:pt idx="45">
                  <c:v>5.8929336436348771</c:v>
                </c:pt>
                <c:pt idx="46">
                  <c:v>5.9575856361690231</c:v>
                </c:pt>
                <c:pt idx="47">
                  <c:v>5.9926241166755743</c:v>
                </c:pt>
                <c:pt idx="48">
                  <c:v>5.9981068301788847</c:v>
                </c:pt>
                <c:pt idx="49">
                  <c:v>6.0037694065185843</c:v>
                </c:pt>
                <c:pt idx="50">
                  <c:v>6.0734765787829481</c:v>
                </c:pt>
                <c:pt idx="51">
                  <c:v>6.0876496516079941</c:v>
                </c:pt>
                <c:pt idx="52">
                  <c:v>6.0893242012382034</c:v>
                </c:pt>
                <c:pt idx="53">
                  <c:v>6.1621328956566126</c:v>
                </c:pt>
                <c:pt idx="54">
                  <c:v>6.1654737753779596</c:v>
                </c:pt>
                <c:pt idx="55">
                  <c:v>6.203109612438535</c:v>
                </c:pt>
                <c:pt idx="56">
                  <c:v>6.2613671052626447</c:v>
                </c:pt>
                <c:pt idx="57">
                  <c:v>6.2648501093249518</c:v>
                </c:pt>
                <c:pt idx="58">
                  <c:v>6.275879314649317</c:v>
                </c:pt>
                <c:pt idx="59">
                  <c:v>6.279916714205747</c:v>
                </c:pt>
                <c:pt idx="60">
                  <c:v>6.3493141205675476</c:v>
                </c:pt>
                <c:pt idx="61">
                  <c:v>6.3576914280971453</c:v>
                </c:pt>
                <c:pt idx="62">
                  <c:v>6.3697076368984851</c:v>
                </c:pt>
                <c:pt idx="63">
                  <c:v>6.3712430934086788</c:v>
                </c:pt>
                <c:pt idx="64">
                  <c:v>6.4187458311514094</c:v>
                </c:pt>
                <c:pt idx="65">
                  <c:v>6.4192400237234208</c:v>
                </c:pt>
                <c:pt idx="66">
                  <c:v>6.451984451043443</c:v>
                </c:pt>
                <c:pt idx="67">
                  <c:v>6.4639873869106941</c:v>
                </c:pt>
                <c:pt idx="68">
                  <c:v>6.4643025101862754</c:v>
                </c:pt>
                <c:pt idx="69">
                  <c:v>6.4760982979352191</c:v>
                </c:pt>
                <c:pt idx="70">
                  <c:v>6.497388886347375</c:v>
                </c:pt>
                <c:pt idx="71">
                  <c:v>6.5096987888039886</c:v>
                </c:pt>
                <c:pt idx="72">
                  <c:v>6.5626004779259599</c:v>
                </c:pt>
                <c:pt idx="73">
                  <c:v>6.5871180959295206</c:v>
                </c:pt>
                <c:pt idx="74">
                  <c:v>6.641222795707395</c:v>
                </c:pt>
                <c:pt idx="75">
                  <c:v>6.6584707212651377</c:v>
                </c:pt>
                <c:pt idx="76">
                  <c:v>6.7277531185920374</c:v>
                </c:pt>
                <c:pt idx="77">
                  <c:v>6.7284376301739606</c:v>
                </c:pt>
                <c:pt idx="78">
                  <c:v>6.7606386222440893</c:v>
                </c:pt>
                <c:pt idx="79">
                  <c:v>6.7619602424364018</c:v>
                </c:pt>
                <c:pt idx="80">
                  <c:v>6.8265548570099366</c:v>
                </c:pt>
                <c:pt idx="81">
                  <c:v>6.8380954199011166</c:v>
                </c:pt>
                <c:pt idx="82">
                  <c:v>6.9181161270655682</c:v>
                </c:pt>
                <c:pt idx="83">
                  <c:v>6.9333252352381454</c:v>
                </c:pt>
                <c:pt idx="84">
                  <c:v>6.9724496332941079</c:v>
                </c:pt>
                <c:pt idx="85">
                  <c:v>6.982955640397809</c:v>
                </c:pt>
                <c:pt idx="86">
                  <c:v>7.0574724656370771</c:v>
                </c:pt>
                <c:pt idx="87">
                  <c:v>7.1091303658616809</c:v>
                </c:pt>
                <c:pt idx="88">
                  <c:v>7.1614418999547382</c:v>
                </c:pt>
                <c:pt idx="89">
                  <c:v>7.3236242289882423</c:v>
                </c:pt>
                <c:pt idx="90">
                  <c:v>7.3271727929505976</c:v>
                </c:pt>
                <c:pt idx="91">
                  <c:v>7.3348119972017729</c:v>
                </c:pt>
                <c:pt idx="92">
                  <c:v>7.3859907736207546</c:v>
                </c:pt>
                <c:pt idx="93">
                  <c:v>7.3967615925543004</c:v>
                </c:pt>
                <c:pt idx="94">
                  <c:v>7.4387816412464067</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22DD-49A8-9A6A-EE8DA27D432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7.5744451185093693</c:v>
                </c:pt>
                <c:pt idx="96">
                  <c:v>7.6056261860183323</c:v>
                </c:pt>
                <c:pt idx="97">
                  <c:v>7.7156930909472781</c:v>
                </c:pt>
                <c:pt idx="98">
                  <c:v>7.8280096882720001</c:v>
                </c:pt>
                <c:pt idx="99">
                  <c:v>7.8692656773168146</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22DD-49A8-9A6A-EE8DA27D432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7.783983886060958</c:v>
                </c:pt>
                <c:pt idx="101">
                  <c:v>7.8564096818051263</c:v>
                </c:pt>
                <c:pt idx="102">
                  <c:v>7.9962484762878221</c:v>
                </c:pt>
                <c:pt idx="103">
                  <c:v>8.0683113753235283</c:v>
                </c:pt>
                <c:pt idx="104">
                  <c:v>8.3488869169363156</c:v>
                </c:pt>
                <c:pt idx="105">
                  <c:v>8.3513102142084374</c:v>
                </c:pt>
              </c:numCache>
            </c:numRef>
          </c:val>
          <c:extLst>
            <c:ext xmlns:c16="http://schemas.microsoft.com/office/drawing/2014/chart" uri="{C3380CC4-5D6E-409C-BE32-E72D297353CC}">
              <c16:uniqueId val="{00000005-22DD-49A8-9A6A-EE8DA27D432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6-22DD-49A8-9A6A-EE8DA27D432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4.7700021378628934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22DD-49A8-9A6A-EE8DA27D432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4.0243787955231447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0.24194916230327124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0.30584563818684618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3.1929849028512898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0.30584563818684618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0.28030607715703937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4.7700021378628934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6.168666047438907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Were you told why you had to wait with the ambulance crew?</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min val="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majorUnit val="1"/>
        <c:minorUnit val="0.2"/>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Cheshire Hospitals NHS Foundation Trust</c:v>
                </c:pt>
                <c:pt idx="1">
                  <c:v>Wirral University Teaching Hospital NHS Foundation Trust</c:v>
                </c:pt>
                <c:pt idx="2">
                  <c:v>Tameside And Glossop Integrated Care NHS Foundation Trust</c:v>
                </c:pt>
                <c:pt idx="3">
                  <c:v>Manchester University NHS Foundation Trust</c:v>
                </c:pt>
                <c:pt idx="4">
                  <c:v>Stockport NHS Foundation Trust</c:v>
                </c:pt>
              </c:strCache>
            </c:strRef>
          </c:cat>
          <c:val>
            <c:numRef>
              <c:f>Sheet1!$B$2:$B$6</c:f>
              <c:numCache>
                <c:formatCode>0.0</c:formatCode>
                <c:ptCount val="5"/>
                <c:pt idx="0">
                  <c:v>5.9097501082163664</c:v>
                </c:pt>
                <c:pt idx="1">
                  <c:v>5.7305030664793728</c:v>
                </c:pt>
                <c:pt idx="2">
                  <c:v>5.5837900600854704</c:v>
                </c:pt>
                <c:pt idx="3">
                  <c:v>5.4087252717993426</c:v>
                </c:pt>
                <c:pt idx="4">
                  <c:v>5.3872025664691181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Cheshire Hospitals NHS Foundation Trust</c:v>
                </c:pt>
                <c:pt idx="1">
                  <c:v>Wirral University Teaching Hospital NHS Foundation Trust</c:v>
                </c:pt>
                <c:pt idx="2">
                  <c:v>Tameside And Glossop Integrated Care NHS Foundation Trust</c:v>
                </c:pt>
                <c:pt idx="3">
                  <c:v>Manchester University NHS Foundation Trust</c:v>
                </c:pt>
                <c:pt idx="4">
                  <c:v>Stockport NHS Foundation Trust</c:v>
                </c:pt>
              </c:strCache>
            </c:strRef>
          </c:cat>
          <c:val>
            <c:numRef>
              <c:f>Sheet1!$C$2:$C$6</c:f>
              <c:numCache>
                <c:formatCode>0.0</c:formatCode>
                <c:ptCount val="5"/>
                <c:pt idx="0">
                  <c:v>4.0902498917836336</c:v>
                </c:pt>
                <c:pt idx="1">
                  <c:v>4.2694969335206272</c:v>
                </c:pt>
                <c:pt idx="2">
                  <c:v>4.4162099399145296</c:v>
                </c:pt>
                <c:pt idx="3">
                  <c:v>4.5912747282006574</c:v>
                </c:pt>
                <c:pt idx="4">
                  <c:v>4.6127974335308819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Lancashire Hospitals NHS Trust</c:v>
                </c:pt>
                <c:pt idx="1">
                  <c:v>Bolton NHS Foundation Trust</c:v>
                </c:pt>
                <c:pt idx="2">
                  <c:v>Wrightington, Wigan And Leigh NHS Foundation Trust</c:v>
                </c:pt>
                <c:pt idx="3">
                  <c:v>Countess Of Chester Hospital NHS Foundation Trust</c:v>
                </c:pt>
                <c:pt idx="4">
                  <c:v>Mersey And West Lancashire Teaching Hospitals NHS Trust</c:v>
                </c:pt>
              </c:strCache>
            </c:strRef>
          </c:cat>
          <c:val>
            <c:numRef>
              <c:f>Sheet1!$B$2:$B$6</c:f>
              <c:numCache>
                <c:formatCode>0.0</c:formatCode>
                <c:ptCount val="5"/>
                <c:pt idx="0">
                  <c:v>4.4028256298176247</c:v>
                </c:pt>
                <c:pt idx="1">
                  <c:v>4.4389505749893976</c:v>
                </c:pt>
                <c:pt idx="2">
                  <c:v>4.5590040152376474</c:v>
                </c:pt>
                <c:pt idx="3">
                  <c:v>4.69397139565163</c:v>
                </c:pt>
                <c:pt idx="4">
                  <c:v>4.7934871636839471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4A-4CFD-8F6E-DB02CE71464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Lancashire Hospitals NHS Trust</c:v>
                </c:pt>
                <c:pt idx="1">
                  <c:v>Bolton NHS Foundation Trust</c:v>
                </c:pt>
                <c:pt idx="2">
                  <c:v>Wrightington, Wigan And Leigh NHS Foundation Trust</c:v>
                </c:pt>
                <c:pt idx="3">
                  <c:v>Countess Of Chester Hospital NHS Foundation Trust</c:v>
                </c:pt>
                <c:pt idx="4">
                  <c:v>Mersey And West Lancashire Teaching Hospitals NHS Trust</c:v>
                </c:pt>
              </c:strCache>
            </c:strRef>
          </c:cat>
          <c:val>
            <c:numRef>
              <c:f>Sheet1!$C$2:$C$6</c:f>
              <c:numCache>
                <c:formatCode>0.0</c:formatCode>
                <c:ptCount val="5"/>
                <c:pt idx="0">
                  <c:v>5.5971743701823753</c:v>
                </c:pt>
                <c:pt idx="1">
                  <c:v>5.5610494250106024</c:v>
                </c:pt>
                <c:pt idx="2">
                  <c:v>5.4409959847623526</c:v>
                </c:pt>
                <c:pt idx="3">
                  <c:v>5.30602860434837</c:v>
                </c:pt>
                <c:pt idx="4">
                  <c:v>5.2065128363160529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4A-4CFD-8F6E-DB02CE71464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4.0620547897443586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4.3104970581786306</c:v>
                </c:pt>
                <c:pt idx="2">
                  <c:v>4.4028256298176247</c:v>
                </c:pt>
                <c:pt idx="3">
                  <c:v>4.4389505749893976</c:v>
                </c:pt>
                <c:pt idx="4">
                  <c:v>4.470903738145763</c:v>
                </c:pt>
                <c:pt idx="5">
                  <c:v>4.4806087816008642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4.5485999847724976</c:v>
                </c:pt>
                <c:pt idx="7">
                  <c:v>4.5590040152376474</c:v>
                </c:pt>
                <c:pt idx="8">
                  <c:v>4.6385386481382458</c:v>
                </c:pt>
                <c:pt idx="9">
                  <c:v>4.6637207837302466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4.6407596811795866</c:v>
                </c:pt>
                <c:pt idx="11">
                  <c:v>4.666133217949886</c:v>
                </c:pt>
                <c:pt idx="12">
                  <c:v>4.6826990890233366</c:v>
                </c:pt>
                <c:pt idx="13">
                  <c:v>4.69397139565163</c:v>
                </c:pt>
                <c:pt idx="14">
                  <c:v>4.7005298685388386</c:v>
                </c:pt>
                <c:pt idx="15">
                  <c:v>4.7739711049008919</c:v>
                </c:pt>
                <c:pt idx="16">
                  <c:v>4.7847837981378376</c:v>
                </c:pt>
                <c:pt idx="17">
                  <c:v>4.792121548143407</c:v>
                </c:pt>
                <c:pt idx="18">
                  <c:v>4.7934871636839471</c:v>
                </c:pt>
                <c:pt idx="19">
                  <c:v>4.7944452699253262</c:v>
                </c:pt>
                <c:pt idx="20">
                  <c:v>4.8083478718322858</c:v>
                </c:pt>
                <c:pt idx="21">
                  <c:v>4.8503004250475419</c:v>
                </c:pt>
                <c:pt idx="22">
                  <c:v>4.860442588088036</c:v>
                </c:pt>
                <c:pt idx="23">
                  <c:v>4.8722521457447234</c:v>
                </c:pt>
                <c:pt idx="24">
                  <c:v>4.8724571413463744</c:v>
                </c:pt>
                <c:pt idx="25">
                  <c:v>4.887083670118157</c:v>
                </c:pt>
                <c:pt idx="26">
                  <c:v>4.8949822918192503</c:v>
                </c:pt>
                <c:pt idx="27">
                  <c:v>4.8989062789632101</c:v>
                </c:pt>
                <c:pt idx="28">
                  <c:v>4.9028383890525138</c:v>
                </c:pt>
                <c:pt idx="29">
                  <c:v>4.902984581305021</c:v>
                </c:pt>
                <c:pt idx="30">
                  <c:v>4.9063434816176352</c:v>
                </c:pt>
                <c:pt idx="31">
                  <c:v>4.9107448769105888</c:v>
                </c:pt>
                <c:pt idx="32">
                  <c:v>4.9218751885270402</c:v>
                </c:pt>
                <c:pt idx="33">
                  <c:v>4.9249265062844936</c:v>
                </c:pt>
                <c:pt idx="34">
                  <c:v>4.9296666862366418</c:v>
                </c:pt>
                <c:pt idx="35">
                  <c:v>4.9647709727748603</c:v>
                </c:pt>
                <c:pt idx="36">
                  <c:v>4.9655350862521752</c:v>
                </c:pt>
                <c:pt idx="37">
                  <c:v>5.0100478298399791</c:v>
                </c:pt>
                <c:pt idx="38">
                  <c:v>5.0132504564053999</c:v>
                </c:pt>
                <c:pt idx="39">
                  <c:v>5.0226543157313053</c:v>
                </c:pt>
                <c:pt idx="40">
                  <c:v>5.049329329046552</c:v>
                </c:pt>
                <c:pt idx="41">
                  <c:v>5.0513436641609042</c:v>
                </c:pt>
                <c:pt idx="42">
                  <c:v>5.0580398250457437</c:v>
                </c:pt>
                <c:pt idx="43">
                  <c:v>5.0726668565082136</c:v>
                </c:pt>
                <c:pt idx="44">
                  <c:v>5.074586413196541</c:v>
                </c:pt>
                <c:pt idx="45">
                  <c:v>5.0779948221321964</c:v>
                </c:pt>
                <c:pt idx="46">
                  <c:v>5.0857415847377334</c:v>
                </c:pt>
                <c:pt idx="47">
                  <c:v>5.0859626027290457</c:v>
                </c:pt>
                <c:pt idx="48">
                  <c:v>5.0864576587613346</c:v>
                </c:pt>
                <c:pt idx="49">
                  <c:v>5.1371805318573562</c:v>
                </c:pt>
                <c:pt idx="50">
                  <c:v>5.1579798390988412</c:v>
                </c:pt>
                <c:pt idx="51">
                  <c:v>5.160358539133596</c:v>
                </c:pt>
                <c:pt idx="52">
                  <c:v>5.1682610704751637</c:v>
                </c:pt>
                <c:pt idx="53">
                  <c:v>5.1699403961155577</c:v>
                </c:pt>
                <c:pt idx="54">
                  <c:v>5.1805875995580966</c:v>
                </c:pt>
                <c:pt idx="55">
                  <c:v>5.1805910283948586</c:v>
                </c:pt>
                <c:pt idx="56">
                  <c:v>5.1825485516427872</c:v>
                </c:pt>
                <c:pt idx="57">
                  <c:v>5.20083795400671</c:v>
                </c:pt>
                <c:pt idx="58">
                  <c:v>5.2049193971506789</c:v>
                </c:pt>
                <c:pt idx="59">
                  <c:v>5.2369916006153234</c:v>
                </c:pt>
                <c:pt idx="60">
                  <c:v>5.2566507775240687</c:v>
                </c:pt>
                <c:pt idx="61">
                  <c:v>5.2663616666269037</c:v>
                </c:pt>
                <c:pt idx="62">
                  <c:v>5.2740915051978909</c:v>
                </c:pt>
                <c:pt idx="63">
                  <c:v>5.2794431656171366</c:v>
                </c:pt>
                <c:pt idx="64">
                  <c:v>5.2931920612048788</c:v>
                </c:pt>
                <c:pt idx="65">
                  <c:v>5.3032669114796027</c:v>
                </c:pt>
                <c:pt idx="66">
                  <c:v>5.3279160913565953</c:v>
                </c:pt>
                <c:pt idx="67">
                  <c:v>5.3374071644187344</c:v>
                </c:pt>
                <c:pt idx="68">
                  <c:v>5.3391106660070538</c:v>
                </c:pt>
                <c:pt idx="69">
                  <c:v>5.3482202876316558</c:v>
                </c:pt>
                <c:pt idx="70">
                  <c:v>5.3483526151015024</c:v>
                </c:pt>
                <c:pt idx="71">
                  <c:v>5.3581314145726848</c:v>
                </c:pt>
                <c:pt idx="72">
                  <c:v>5.3617486514757493</c:v>
                </c:pt>
                <c:pt idx="73">
                  <c:v>5.3710225792673576</c:v>
                </c:pt>
                <c:pt idx="74">
                  <c:v>5.3786111592840014</c:v>
                </c:pt>
                <c:pt idx="75">
                  <c:v>5.3863826511430046</c:v>
                </c:pt>
                <c:pt idx="76">
                  <c:v>5.3872025664691181</c:v>
                </c:pt>
                <c:pt idx="77">
                  <c:v>5.4065499671503403</c:v>
                </c:pt>
                <c:pt idx="78">
                  <c:v>5.4087252717993426</c:v>
                </c:pt>
                <c:pt idx="79">
                  <c:v>5.4096255810428966</c:v>
                </c:pt>
                <c:pt idx="80">
                  <c:v>5.4097413706126876</c:v>
                </c:pt>
                <c:pt idx="81">
                  <c:v>5.4199885264314904</c:v>
                </c:pt>
                <c:pt idx="82">
                  <c:v>5.4269785722805066</c:v>
                </c:pt>
                <c:pt idx="83">
                  <c:v>5.4575441432862126</c:v>
                </c:pt>
                <c:pt idx="84">
                  <c:v>5.4669375140774079</c:v>
                </c:pt>
                <c:pt idx="85">
                  <c:v>5.4686990531484776</c:v>
                </c:pt>
                <c:pt idx="86">
                  <c:v>5.4837299945059952</c:v>
                </c:pt>
                <c:pt idx="87">
                  <c:v>5.5093474560429296</c:v>
                </c:pt>
                <c:pt idx="88">
                  <c:v>5.5374453198578859</c:v>
                </c:pt>
                <c:pt idx="89">
                  <c:v>5.5451821115668611</c:v>
                </c:pt>
                <c:pt idx="90">
                  <c:v>5.5837900600854704</c:v>
                </c:pt>
                <c:pt idx="91">
                  <c:v>5.6264433195393897</c:v>
                </c:pt>
                <c:pt idx="92">
                  <c:v>5.6342387238586644</c:v>
                </c:pt>
                <c:pt idx="93">
                  <c:v>5.6523267739312377</c:v>
                </c:pt>
                <c:pt idx="94">
                  <c:v>5.6980936738740509</c:v>
                </c:pt>
                <c:pt idx="95">
                  <c:v>5.7095433708935257</c:v>
                </c:pt>
                <c:pt idx="96">
                  <c:v>5.7223598534706861</c:v>
                </c:pt>
                <c:pt idx="97">
                  <c:v>5.7305030664793728</c:v>
                </c:pt>
                <c:pt idx="98">
                  <c:v>5.7438928801123863</c:v>
                </c:pt>
                <c:pt idx="99">
                  <c:v>5.7529059395639672</c:v>
                </c:pt>
                <c:pt idx="100">
                  <c:v>5.7566349298733304</c:v>
                </c:pt>
                <c:pt idx="101">
                  <c:v>5.7666692957942578</c:v>
                </c:pt>
                <c:pt idx="102">
                  <c:v>5.7690402582169424</c:v>
                </c:pt>
                <c:pt idx="103">
                  <c:v>5.7773555284138762</c:v>
                </c:pt>
                <c:pt idx="104">
                  <c:v>5.80036699982732</c:v>
                </c:pt>
                <c:pt idx="105">
                  <c:v>5.8063369030688277</c:v>
                </c:pt>
                <c:pt idx="106">
                  <c:v>5.8107547505945778</c:v>
                </c:pt>
                <c:pt idx="107">
                  <c:v>5.825067402611122</c:v>
                </c:pt>
                <c:pt idx="108">
                  <c:v>5.8612115341944477</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5.866850693802248</c:v>
                </c:pt>
                <c:pt idx="110">
                  <c:v>5.8678877003054826</c:v>
                </c:pt>
                <c:pt idx="111">
                  <c:v>5.8875384926232606</c:v>
                </c:pt>
                <c:pt idx="112">
                  <c:v>5.9097501082163664</c:v>
                </c:pt>
                <c:pt idx="113">
                  <c:v>5.9282507100320974</c:v>
                </c:pt>
                <c:pt idx="114">
                  <c:v>5.9315160525848878</c:v>
                </c:pt>
                <c:pt idx="115">
                  <c:v>5.9775748231424242</c:v>
                </c:pt>
                <c:pt idx="116">
                  <c:v>5.9816466500104646</c:v>
                </c:pt>
                <c:pt idx="117">
                  <c:v>#N/A</c:v>
                </c:pt>
                <c:pt idx="118">
                  <c:v>#N/A</c:v>
                </c:pt>
                <c:pt idx="119">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5.9818144166829574</c:v>
                </c:pt>
                <c:pt idx="118">
                  <c:v>6.1545882854391474</c:v>
                </c:pt>
                <c:pt idx="119">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6.3579108336798429</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5.7305030664793728</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8.4704411979671921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0.4070361344304505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0.16437324317367086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4.5826031256002153E-2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0.47841723957694882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4.5826031256002153E-2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0.16437324317367086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1.5617979718893338E-2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9.6274618584529126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9.32688522661579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After your first assessment, did the nurse or doctor tell you what would happen next?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min val="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majorUnit val="1"/>
        <c:minorUnit val="0.2"/>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1.197195369007154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0.52083716335470509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0.14968650418907892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1.562705784753847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0.14968650418907892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0.53691003734185605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0.18657229240287432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3.2501334600756402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2.649071928927861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Were you informed how long you would have to wait to be examined or treated?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min val="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majorUnit val="1"/>
        <c:minorUnit val="0.2"/>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1.633772665672421</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0.56106620462508316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0.19892928337758597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2.0767933861185792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0.19892928337758597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0.7135388026146483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0.19426809198667883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4.6704787717899308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3.4321648467343802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Were you kept updated on how long your wait would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min val="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majorUnit val="1"/>
        <c:minorUnit val="0.2"/>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3.668113644348252</c:v>
                </c:pt>
              </c:numCache>
            </c:numRef>
          </c:val>
          <c:extLst>
            <c:ext xmlns:c16="http://schemas.microsoft.com/office/drawing/2014/chart" uri="{C3380CC4-5D6E-409C-BE32-E72D297353CC}">
              <c16:uniqueId val="{00000000-312D-4C7A-863E-63C7749E38C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D-4C7A-863E-63C7749E38C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0.66637147029389254</c:v>
                </c:pt>
              </c:numCache>
            </c:numRef>
          </c:val>
          <c:extLst>
            <c:ext xmlns:c16="http://schemas.microsoft.com/office/drawing/2014/chart" uri="{C3380CC4-5D6E-409C-BE32-E72D297353CC}">
              <c16:uniqueId val="{00000002-312D-4C7A-863E-63C7749E38C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0.19830663014035732</c:v>
                </c:pt>
              </c:numCache>
            </c:numRef>
          </c:val>
          <c:extLst>
            <c:ext xmlns:c16="http://schemas.microsoft.com/office/drawing/2014/chart" uri="{C3380CC4-5D6E-409C-BE32-E72D297353CC}">
              <c16:uniqueId val="{00000003-312D-4C7A-863E-63C7749E38C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2.0702929750028023</c:v>
                </c:pt>
              </c:numCache>
            </c:numRef>
          </c:val>
          <c:extLst>
            <c:ext xmlns:c16="http://schemas.microsoft.com/office/drawing/2014/chart" uri="{C3380CC4-5D6E-409C-BE32-E72D297353CC}">
              <c16:uniqueId val="{00000004-312D-4C7A-863E-63C7749E38C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0.19830663014035821</c:v>
                </c:pt>
              </c:numCache>
            </c:numRef>
          </c:val>
          <c:extLst>
            <c:ext xmlns:c16="http://schemas.microsoft.com/office/drawing/2014/chart" uri="{C3380CC4-5D6E-409C-BE32-E72D297353CC}">
              <c16:uniqueId val="{00000005-312D-4C7A-863E-63C7749E38C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0.17795321967469935</c:v>
                </c:pt>
              </c:numCache>
            </c:numRef>
          </c:val>
          <c:extLst>
            <c:ext xmlns:c16="http://schemas.microsoft.com/office/drawing/2014/chart" uri="{C3380CC4-5D6E-409C-BE32-E72D297353CC}">
              <c16:uniqueId val="{00000006-312D-4C7A-863E-63C7749E38C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D-4C7A-863E-63C7749E38C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5.3739381755990072</c:v>
                </c:pt>
              </c:numCache>
            </c:numRef>
          </c:xVal>
          <c:yVal>
            <c:numLit>
              <c:formatCode>General</c:formatCode>
              <c:ptCount val="1"/>
              <c:pt idx="0">
                <c:v>1</c:v>
              </c:pt>
            </c:numLit>
          </c:yVal>
          <c:smooth val="0"/>
          <c:extLst>
            <c:ext xmlns:c16="http://schemas.microsoft.com/office/drawing/2014/chart" uri="{C3380CC4-5D6E-409C-BE32-E72D297353CC}">
              <c16:uniqueId val="{00000008-312D-4C7A-863E-63C7749E38C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2D-4C7A-863E-63C7749E38C0}"/>
              </c:ext>
            </c:extLst>
          </c:dPt>
          <c:xVal>
            <c:numRef>
              <c:f>Sheet1!$B$12</c:f>
              <c:numCache>
                <c:formatCode>0.0</c:formatCode>
                <c:ptCount val="1"/>
                <c:pt idx="0">
                  <c:v>5.5679382322839031</c:v>
                </c:pt>
              </c:numCache>
            </c:numRef>
          </c:xVal>
          <c:yVal>
            <c:numLit>
              <c:formatCode>General</c:formatCode>
              <c:ptCount val="1"/>
              <c:pt idx="0">
                <c:v>1</c:v>
              </c:pt>
            </c:numLit>
          </c:yVal>
          <c:smooth val="0"/>
          <c:extLst>
            <c:ext xmlns:c16="http://schemas.microsoft.com/office/drawing/2014/chart" uri="{C3380CC4-5D6E-409C-BE32-E72D297353CC}">
              <c16:uniqueId val="{0000000A-312D-4C7A-863E-63C7749E38C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2D-4C7A-863E-63C7749E38C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While you were waiting, were you able to get help with your condition or symptoms from a member of staff?</c:v>
                  </c:pt>
                </c15:dlblRangeCache>
              </c15:datalabelsRange>
            </c:ext>
            <c:ext xmlns:c16="http://schemas.microsoft.com/office/drawing/2014/chart" uri="{C3380CC4-5D6E-409C-BE32-E72D297353CC}">
              <c16:uniqueId val="{0000000C-312D-4C7A-863E-63C7749E38C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min val="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majorUnit val="1"/>
        <c:minorUnit val="0.2"/>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0.46333333333333326</c:v>
                </c:pt>
                <c:pt idx="1">
                  <c:v>0.53333333333333344</c:v>
                </c:pt>
                <c:pt idx="2">
                  <c:v>0</c:v>
                </c:pt>
                <c:pt idx="3">
                  <c:v>3.3333333333333344E-3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Cheshire Hospitals NHS Foundation Trust</c:v>
                </c:pt>
                <c:pt idx="1">
                  <c:v>Manchester University NHS Foundation Trust</c:v>
                </c:pt>
                <c:pt idx="2">
                  <c:v>Stockport NHS Foundation Trust</c:v>
                </c:pt>
                <c:pt idx="3">
                  <c:v>East Cheshire NHS Trust</c:v>
                </c:pt>
                <c:pt idx="4">
                  <c:v>Blackpool Teaching Hospitals NHS Foundation Trust</c:v>
                </c:pt>
              </c:strCache>
            </c:strRef>
          </c:cat>
          <c:val>
            <c:numRef>
              <c:f>Sheet1!$B$2:$B$6</c:f>
              <c:numCache>
                <c:formatCode>0.0</c:formatCode>
                <c:ptCount val="5"/>
                <c:pt idx="0">
                  <c:v>8.1611569935768156</c:v>
                </c:pt>
                <c:pt idx="1">
                  <c:v>7.9932853610523571</c:v>
                </c:pt>
                <c:pt idx="2">
                  <c:v>7.7682460223683298</c:v>
                </c:pt>
                <c:pt idx="3">
                  <c:v>7.6719085754143848</c:v>
                </c:pt>
                <c:pt idx="4">
                  <c:v>7.6717709242112218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Cheshire Hospitals NHS Foundation Trust</c:v>
                </c:pt>
                <c:pt idx="1">
                  <c:v>Manchester University NHS Foundation Trust</c:v>
                </c:pt>
                <c:pt idx="2">
                  <c:v>Stockport NHS Foundation Trust</c:v>
                </c:pt>
                <c:pt idx="3">
                  <c:v>East Cheshire NHS Trust</c:v>
                </c:pt>
                <c:pt idx="4">
                  <c:v>Blackpool Teaching Hospitals NHS Foundation Trust</c:v>
                </c:pt>
              </c:strCache>
            </c:strRef>
          </c:cat>
          <c:val>
            <c:numRef>
              <c:f>Sheet1!$C$2:$C$6</c:f>
              <c:numCache>
                <c:formatCode>0.0</c:formatCode>
                <c:ptCount val="5"/>
                <c:pt idx="0">
                  <c:v>1.8388430064231844</c:v>
                </c:pt>
                <c:pt idx="1">
                  <c:v>2.0067146389476429</c:v>
                </c:pt>
                <c:pt idx="2">
                  <c:v>2.2317539776316702</c:v>
                </c:pt>
                <c:pt idx="3">
                  <c:v>2.3280914245856152</c:v>
                </c:pt>
                <c:pt idx="4">
                  <c:v>2.3282290757887782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Lancashire Hospitals NHS Trust</c:v>
                </c:pt>
                <c:pt idx="1">
                  <c:v>Warrington And Halton Teaching Hospitals NHS Foundation Trust</c:v>
                </c:pt>
                <c:pt idx="2">
                  <c:v>Wrightington, Wigan And Leigh NHS Foundation Trust</c:v>
                </c:pt>
                <c:pt idx="3">
                  <c:v>Bolton NHS Foundation Trust</c:v>
                </c:pt>
                <c:pt idx="4">
                  <c:v>Countess Of Chester Hospital NHS Foundation Trust</c:v>
                </c:pt>
              </c:strCache>
            </c:strRef>
          </c:cat>
          <c:val>
            <c:numRef>
              <c:f>Sheet1!$B$2:$B$6</c:f>
              <c:numCache>
                <c:formatCode>0.0</c:formatCode>
                <c:ptCount val="5"/>
                <c:pt idx="0">
                  <c:v>6.6553942076490671</c:v>
                </c:pt>
                <c:pt idx="1">
                  <c:v>6.934550663416827</c:v>
                </c:pt>
                <c:pt idx="2">
                  <c:v>7.0626603327950672</c:v>
                </c:pt>
                <c:pt idx="3">
                  <c:v>7.1100376290360154</c:v>
                </c:pt>
                <c:pt idx="4">
                  <c:v>7.1847950176302877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4A-4CFD-8F6E-DB02CE71464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Lancashire Hospitals NHS Trust</c:v>
                </c:pt>
                <c:pt idx="1">
                  <c:v>Warrington And Halton Teaching Hospitals NHS Foundation Trust</c:v>
                </c:pt>
                <c:pt idx="2">
                  <c:v>Wrightington, Wigan And Leigh NHS Foundation Trust</c:v>
                </c:pt>
                <c:pt idx="3">
                  <c:v>Bolton NHS Foundation Trust</c:v>
                </c:pt>
                <c:pt idx="4">
                  <c:v>Countess Of Chester Hospital NHS Foundation Trust</c:v>
                </c:pt>
              </c:strCache>
            </c:strRef>
          </c:cat>
          <c:val>
            <c:numRef>
              <c:f>Sheet1!$C$2:$C$6</c:f>
              <c:numCache>
                <c:formatCode>0.0</c:formatCode>
                <c:ptCount val="5"/>
                <c:pt idx="0">
                  <c:v>3.3446057923509329</c:v>
                </c:pt>
                <c:pt idx="1">
                  <c:v>3.065449336583173</c:v>
                </c:pt>
                <c:pt idx="2">
                  <c:v>2.9373396672049328</c:v>
                </c:pt>
                <c:pt idx="3">
                  <c:v>2.8899623709639846</c:v>
                </c:pt>
                <c:pt idx="4">
                  <c:v>2.8152049823697123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4A-4CFD-8F6E-DB02CE71464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6.6553942076490671</c:v>
                </c:pt>
                <c:pt idx="1">
                  <c:v>6.8506361810888956</c:v>
                </c:pt>
                <c:pt idx="2">
                  <c:v>6.8797545579466988</c:v>
                </c:pt>
                <c:pt idx="3">
                  <c:v>6.9170253100990893</c:v>
                </c:pt>
                <c:pt idx="4">
                  <c:v>6.934550663416827</c:v>
                </c:pt>
                <c:pt idx="5">
                  <c:v>6.98631261342633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6.9745484038727614</c:v>
                </c:pt>
                <c:pt idx="7">
                  <c:v>7.059495062127171</c:v>
                </c:pt>
                <c:pt idx="8">
                  <c:v>7.0626603327950672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7.1100376290360154</c:v>
                </c:pt>
                <c:pt idx="10">
                  <c:v>7.1160850806803762</c:v>
                </c:pt>
                <c:pt idx="11">
                  <c:v>7.1376759503752387</c:v>
                </c:pt>
                <c:pt idx="12">
                  <c:v>7.1528744137232643</c:v>
                </c:pt>
                <c:pt idx="13">
                  <c:v>7.1847950176302877</c:v>
                </c:pt>
                <c:pt idx="14">
                  <c:v>7.1917747601452557</c:v>
                </c:pt>
                <c:pt idx="15">
                  <c:v>7.1931646062138093</c:v>
                </c:pt>
                <c:pt idx="16">
                  <c:v>7.2235660039660772</c:v>
                </c:pt>
                <c:pt idx="17">
                  <c:v>7.240351875712614</c:v>
                </c:pt>
                <c:pt idx="18">
                  <c:v>7.2684129150550643</c:v>
                </c:pt>
                <c:pt idx="19">
                  <c:v>7.2831604651907664</c:v>
                </c:pt>
                <c:pt idx="20">
                  <c:v>7.3081918875694942</c:v>
                </c:pt>
                <c:pt idx="21">
                  <c:v>7.3331600532365586</c:v>
                </c:pt>
                <c:pt idx="22">
                  <c:v>7.3354492178420916</c:v>
                </c:pt>
                <c:pt idx="23">
                  <c:v>7.336636547327771</c:v>
                </c:pt>
                <c:pt idx="24">
                  <c:v>7.3508894979430437</c:v>
                </c:pt>
                <c:pt idx="25">
                  <c:v>7.3551382230758922</c:v>
                </c:pt>
                <c:pt idx="26">
                  <c:v>7.3563327950478392</c:v>
                </c:pt>
                <c:pt idx="27">
                  <c:v>7.3592537801331446</c:v>
                </c:pt>
                <c:pt idx="28">
                  <c:v>7.3593652014520474</c:v>
                </c:pt>
                <c:pt idx="29">
                  <c:v>7.359736234123794</c:v>
                </c:pt>
                <c:pt idx="30">
                  <c:v>7.3854320515595946</c:v>
                </c:pt>
                <c:pt idx="31">
                  <c:v>7.3919874772521554</c:v>
                </c:pt>
                <c:pt idx="32">
                  <c:v>7.3986241155117201</c:v>
                </c:pt>
                <c:pt idx="33">
                  <c:v>7.4038757029356992</c:v>
                </c:pt>
                <c:pt idx="34">
                  <c:v>7.4039925400831734</c:v>
                </c:pt>
                <c:pt idx="35">
                  <c:v>7.4097262143832552</c:v>
                </c:pt>
                <c:pt idx="36">
                  <c:v>7.4222354559017667</c:v>
                </c:pt>
                <c:pt idx="37">
                  <c:v>7.4256942630568874</c:v>
                </c:pt>
                <c:pt idx="38">
                  <c:v>7.4343509510986028</c:v>
                </c:pt>
                <c:pt idx="39">
                  <c:v>7.4350791389722897</c:v>
                </c:pt>
                <c:pt idx="40">
                  <c:v>7.4360757944992404</c:v>
                </c:pt>
                <c:pt idx="41">
                  <c:v>7.440774115596847</c:v>
                </c:pt>
                <c:pt idx="42">
                  <c:v>7.4441146805764964</c:v>
                </c:pt>
                <c:pt idx="43">
                  <c:v>7.4478847965362593</c:v>
                </c:pt>
                <c:pt idx="44">
                  <c:v>7.4535185551961476</c:v>
                </c:pt>
                <c:pt idx="45">
                  <c:v>7.4562572401038318</c:v>
                </c:pt>
                <c:pt idx="46">
                  <c:v>7.4738871190336766</c:v>
                </c:pt>
                <c:pt idx="47">
                  <c:v>7.4806405956552773</c:v>
                </c:pt>
                <c:pt idx="48">
                  <c:v>7.4866885598611406</c:v>
                </c:pt>
                <c:pt idx="49">
                  <c:v>7.4924632406367309</c:v>
                </c:pt>
                <c:pt idx="50">
                  <c:v>7.5096296036045906</c:v>
                </c:pt>
                <c:pt idx="51">
                  <c:v>7.5101116277870403</c:v>
                </c:pt>
                <c:pt idx="52">
                  <c:v>7.5137542185097477</c:v>
                </c:pt>
                <c:pt idx="53">
                  <c:v>7.5162281112595117</c:v>
                </c:pt>
                <c:pt idx="54">
                  <c:v>7.5217527738458188</c:v>
                </c:pt>
                <c:pt idx="55">
                  <c:v>7.5329440253714166</c:v>
                </c:pt>
                <c:pt idx="56">
                  <c:v>7.5343878624038636</c:v>
                </c:pt>
                <c:pt idx="57">
                  <c:v>7.5422827735452831</c:v>
                </c:pt>
                <c:pt idx="58">
                  <c:v>7.5484528769807993</c:v>
                </c:pt>
                <c:pt idx="59">
                  <c:v>7.565530932519529</c:v>
                </c:pt>
                <c:pt idx="60">
                  <c:v>7.591339627837062</c:v>
                </c:pt>
                <c:pt idx="61">
                  <c:v>7.6025101249114257</c:v>
                </c:pt>
                <c:pt idx="62">
                  <c:v>7.6104338870767592</c:v>
                </c:pt>
                <c:pt idx="63">
                  <c:v>7.6171098176582044</c:v>
                </c:pt>
                <c:pt idx="64">
                  <c:v>7.6291855048177881</c:v>
                </c:pt>
                <c:pt idx="65">
                  <c:v>7.6345658958648102</c:v>
                </c:pt>
                <c:pt idx="66">
                  <c:v>7.6389723390482454</c:v>
                </c:pt>
                <c:pt idx="67">
                  <c:v>7.6430320465581882</c:v>
                </c:pt>
                <c:pt idx="68">
                  <c:v>7.6551898518534021</c:v>
                </c:pt>
                <c:pt idx="69">
                  <c:v>7.6659251257786636</c:v>
                </c:pt>
                <c:pt idx="70">
                  <c:v>7.6717709242112218</c:v>
                </c:pt>
                <c:pt idx="71">
                  <c:v>7.6719085754143848</c:v>
                </c:pt>
                <c:pt idx="72">
                  <c:v>7.6729846579645917</c:v>
                </c:pt>
                <c:pt idx="73">
                  <c:v>7.6857285918617109</c:v>
                </c:pt>
                <c:pt idx="74">
                  <c:v>7.6908993028959092</c:v>
                </c:pt>
                <c:pt idx="75">
                  <c:v>7.7002742429411857</c:v>
                </c:pt>
                <c:pt idx="76">
                  <c:v>7.7075127216429991</c:v>
                </c:pt>
                <c:pt idx="77">
                  <c:v>7.7109454480037583</c:v>
                </c:pt>
                <c:pt idx="78">
                  <c:v>7.7174554924427117</c:v>
                </c:pt>
                <c:pt idx="79">
                  <c:v>7.7357024609056726</c:v>
                </c:pt>
                <c:pt idx="80">
                  <c:v>7.7600403788059431</c:v>
                </c:pt>
                <c:pt idx="81">
                  <c:v>7.7682460223683298</c:v>
                </c:pt>
                <c:pt idx="82">
                  <c:v>7.7822290405966648</c:v>
                </c:pt>
                <c:pt idx="83">
                  <c:v>7.8103357238442266</c:v>
                </c:pt>
                <c:pt idx="84">
                  <c:v>7.810492577823533</c:v>
                </c:pt>
                <c:pt idx="85">
                  <c:v>7.8223364339045798</c:v>
                </c:pt>
                <c:pt idx="86">
                  <c:v>7.831162693920378</c:v>
                </c:pt>
                <c:pt idx="87">
                  <c:v>7.8451428790441113</c:v>
                </c:pt>
                <c:pt idx="88">
                  <c:v>7.8506670406586618</c:v>
                </c:pt>
                <c:pt idx="89">
                  <c:v>7.8582933093945933</c:v>
                </c:pt>
                <c:pt idx="90">
                  <c:v>7.8671878716763546</c:v>
                </c:pt>
                <c:pt idx="91">
                  <c:v>7.8824642053928322</c:v>
                </c:pt>
                <c:pt idx="92">
                  <c:v>7.9028551051392419</c:v>
                </c:pt>
                <c:pt idx="93">
                  <c:v>7.9088008448537979</c:v>
                </c:pt>
                <c:pt idx="94">
                  <c:v>7.9267367467666787</c:v>
                </c:pt>
                <c:pt idx="95">
                  <c:v>7.9301571012994891</c:v>
                </c:pt>
                <c:pt idx="96">
                  <c:v>7.9537143817273606</c:v>
                </c:pt>
                <c:pt idx="97">
                  <c:v>7.9932853610523571</c:v>
                </c:pt>
                <c:pt idx="98">
                  <c:v>7.99705488348246</c:v>
                </c:pt>
                <c:pt idx="99">
                  <c:v>8.0140274054098377</c:v>
                </c:pt>
                <c:pt idx="100">
                  <c:v>8.0285647011002226</c:v>
                </c:pt>
                <c:pt idx="101">
                  <c:v>8.0383645440060452</c:v>
                </c:pt>
                <c:pt idx="102">
                  <c:v>8.0400737768459347</c:v>
                </c:pt>
                <c:pt idx="103">
                  <c:v>8.0431940533537016</c:v>
                </c:pt>
                <c:pt idx="104">
                  <c:v>8.079479457678687</c:v>
                </c:pt>
                <c:pt idx="105">
                  <c:v>8.0921042154996581</c:v>
                </c:pt>
                <c:pt idx="106">
                  <c:v>8.1403579248750191</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8.1196901683761915</c:v>
                </c:pt>
                <c:pt idx="108">
                  <c:v>8.1312516030171178</c:v>
                </c:pt>
                <c:pt idx="109">
                  <c:v>8.1432116972352784</c:v>
                </c:pt>
                <c:pt idx="110">
                  <c:v>8.1611569935768156</c:v>
                </c:pt>
                <c:pt idx="111">
                  <c:v>8.1870010983698087</c:v>
                </c:pt>
                <c:pt idx="112">
                  <c:v>8.2091514593106556</c:v>
                </c:pt>
                <c:pt idx="113">
                  <c:v>8.2156565091809455</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8.3596887742043222</c:v>
                </c:pt>
                <c:pt idx="115">
                  <c:v>8.3732572245041421</c:v>
                </c:pt>
                <c:pt idx="116">
                  <c:v>8.3774850088847259</c:v>
                </c:pt>
                <c:pt idx="117">
                  <c:v>8.3858669970158637</c:v>
                </c:pt>
                <c:pt idx="118">
                  <c:v>8.407155622778129</c:v>
                </c:pt>
                <c:pt idx="119">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8.7643380031079374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7.4806405956552773</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5.7553033213720957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0.12748625281658565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0.1249280951297731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1.3042315203712267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0.1249280951297731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0.44810418002979624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0.40100272572780149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6.2465632287710946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6.6598334295040678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Were you given enough privacy when discussing your condition with the receptionist?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min val="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majorUnit val="1"/>
        <c:minorUnit val="0.2"/>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7.5120619516747382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4.5641867202108166E-2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0.37129204471055388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0.10351344609069368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1.0806656343674099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0.1035134460906928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0.14819517874258281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8.71471796253946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8.5728421268617989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Were you given enough privacy when being examined or treated?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min val="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majorUnit val="1"/>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Cheshire Hospitals NHS Foundation Trust</c:v>
                </c:pt>
                <c:pt idx="1">
                  <c:v>Northern Care Alliance NHS Foundation Trust</c:v>
                </c:pt>
                <c:pt idx="2">
                  <c:v>Stockport NHS Foundation Trust</c:v>
                </c:pt>
                <c:pt idx="3">
                  <c:v>Wirral University Teaching Hospital NHS Foundation Trust</c:v>
                </c:pt>
                <c:pt idx="4">
                  <c:v>East Cheshire NHS Trust</c:v>
                </c:pt>
              </c:strCache>
            </c:strRef>
          </c:cat>
          <c:val>
            <c:numRef>
              <c:f>Sheet1!$B$2:$B$6</c:f>
              <c:numCache>
                <c:formatCode>0.0</c:formatCode>
                <c:ptCount val="5"/>
                <c:pt idx="0">
                  <c:v>7.8899157318960311</c:v>
                </c:pt>
                <c:pt idx="1">
                  <c:v>7.8168761758847181</c:v>
                </c:pt>
                <c:pt idx="2">
                  <c:v>7.7664267455571236</c:v>
                </c:pt>
                <c:pt idx="3">
                  <c:v>7.7601332990038197</c:v>
                </c:pt>
                <c:pt idx="4">
                  <c:v>7.557531556463192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Cheshire Hospitals NHS Foundation Trust</c:v>
                </c:pt>
                <c:pt idx="1">
                  <c:v>Northern Care Alliance NHS Foundation Trust</c:v>
                </c:pt>
                <c:pt idx="2">
                  <c:v>Stockport NHS Foundation Trust</c:v>
                </c:pt>
                <c:pt idx="3">
                  <c:v>Wirral University Teaching Hospital NHS Foundation Trust</c:v>
                </c:pt>
                <c:pt idx="4">
                  <c:v>East Cheshire NHS Trust</c:v>
                </c:pt>
              </c:strCache>
            </c:strRef>
          </c:cat>
          <c:val>
            <c:numRef>
              <c:f>Sheet1!$C$2:$C$6</c:f>
              <c:numCache>
                <c:formatCode>0.0</c:formatCode>
                <c:ptCount val="5"/>
                <c:pt idx="0">
                  <c:v>2.1100842681039689</c:v>
                </c:pt>
                <c:pt idx="1">
                  <c:v>2.1831238241152819</c:v>
                </c:pt>
                <c:pt idx="2">
                  <c:v>2.2335732544428764</c:v>
                </c:pt>
                <c:pt idx="3">
                  <c:v>2.2398667009961803</c:v>
                </c:pt>
                <c:pt idx="4">
                  <c:v>2.442468443536808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Lancashire Hospitals NHS Trust</c:v>
                </c:pt>
                <c:pt idx="1">
                  <c:v>Blackpool Teaching Hospitals NHS Foundation Trust</c:v>
                </c:pt>
                <c:pt idx="2">
                  <c:v>Wrightington, Wigan And Leigh NHS Foundation Trust</c:v>
                </c:pt>
                <c:pt idx="3">
                  <c:v>University Hospitals Of Morecambe Bay NHS Foundation Trust</c:v>
                </c:pt>
                <c:pt idx="4">
                  <c:v>Warrington And Halton Teaching Hospitals NHS Foundation Trust</c:v>
                </c:pt>
              </c:strCache>
            </c:strRef>
          </c:cat>
          <c:val>
            <c:numRef>
              <c:f>Sheet1!$B$2:$B$6</c:f>
              <c:numCache>
                <c:formatCode>0.0</c:formatCode>
                <c:ptCount val="5"/>
                <c:pt idx="0">
                  <c:v>6.1644248802707367</c:v>
                </c:pt>
                <c:pt idx="1">
                  <c:v>6.8231360325369046</c:v>
                </c:pt>
                <c:pt idx="2">
                  <c:v>6.8553089889021877</c:v>
                </c:pt>
                <c:pt idx="3">
                  <c:v>7.0648323637964383</c:v>
                </c:pt>
                <c:pt idx="4">
                  <c:v>7.1007749960724844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4A-4CFD-8F6E-DB02CE71464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Lancashire Hospitals NHS Trust</c:v>
                </c:pt>
                <c:pt idx="1">
                  <c:v>Blackpool Teaching Hospitals NHS Foundation Trust</c:v>
                </c:pt>
                <c:pt idx="2">
                  <c:v>Wrightington, Wigan And Leigh NHS Foundation Trust</c:v>
                </c:pt>
                <c:pt idx="3">
                  <c:v>University Hospitals Of Morecambe Bay NHS Foundation Trust</c:v>
                </c:pt>
                <c:pt idx="4">
                  <c:v>Warrington And Halton Teaching Hospitals NHS Foundation Trust</c:v>
                </c:pt>
              </c:strCache>
            </c:strRef>
          </c:cat>
          <c:val>
            <c:numRef>
              <c:f>Sheet1!$C$2:$C$6</c:f>
              <c:numCache>
                <c:formatCode>0.0</c:formatCode>
                <c:ptCount val="5"/>
                <c:pt idx="0">
                  <c:v>3.8355751197292633</c:v>
                </c:pt>
                <c:pt idx="1">
                  <c:v>3.1768639674630954</c:v>
                </c:pt>
                <c:pt idx="2">
                  <c:v>3.1446910110978123</c:v>
                </c:pt>
                <c:pt idx="3">
                  <c:v>2.9351676362035617</c:v>
                </c:pt>
                <c:pt idx="4">
                  <c:v>2.8992250039275156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4A-4CFD-8F6E-DB02CE71464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6.1644248802707367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6.5092256988612709</c:v>
                </c:pt>
                <c:pt idx="2">
                  <c:v>6.6328157265754628</c:v>
                </c:pt>
                <c:pt idx="3">
                  <c:v>6.6727359755200482</c:v>
                </c:pt>
                <c:pt idx="4">
                  <c:v>6.7044284577523738</c:v>
                </c:pt>
                <c:pt idx="5">
                  <c:v>6.7366370125354846</c:v>
                </c:pt>
                <c:pt idx="6">
                  <c:v>6.7842155565594773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6.7862705555361353</c:v>
                </c:pt>
                <c:pt idx="8">
                  <c:v>6.8231360325369046</c:v>
                </c:pt>
                <c:pt idx="9">
                  <c:v>6.8295879169462061</c:v>
                </c:pt>
                <c:pt idx="10">
                  <c:v>6.8553089889021877</c:v>
                </c:pt>
                <c:pt idx="11">
                  <c:v>6.8793013581188829</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6.896655030398624</c:v>
                </c:pt>
                <c:pt idx="13">
                  <c:v>6.9056998884085408</c:v>
                </c:pt>
                <c:pt idx="14">
                  <c:v>6.9088248968402572</c:v>
                </c:pt>
                <c:pt idx="15">
                  <c:v>6.9132735617043393</c:v>
                </c:pt>
                <c:pt idx="16">
                  <c:v>6.921646268090238</c:v>
                </c:pt>
                <c:pt idx="17">
                  <c:v>6.9656543825828594</c:v>
                </c:pt>
                <c:pt idx="18">
                  <c:v>6.993003003857198</c:v>
                </c:pt>
                <c:pt idx="19">
                  <c:v>7.0273990827593904</c:v>
                </c:pt>
                <c:pt idx="20">
                  <c:v>7.0648323637964383</c:v>
                </c:pt>
                <c:pt idx="21">
                  <c:v>7.0678336967490552</c:v>
                </c:pt>
                <c:pt idx="22">
                  <c:v>7.1007749960724844</c:v>
                </c:pt>
                <c:pt idx="23">
                  <c:v>7.1170041258557264</c:v>
                </c:pt>
                <c:pt idx="24">
                  <c:v>7.144567406100311</c:v>
                </c:pt>
                <c:pt idx="25">
                  <c:v>7.1521722684162006</c:v>
                </c:pt>
                <c:pt idx="26">
                  <c:v>7.1564776007565847</c:v>
                </c:pt>
                <c:pt idx="27">
                  <c:v>7.1752353263369733</c:v>
                </c:pt>
                <c:pt idx="28">
                  <c:v>7.1769502652222066</c:v>
                </c:pt>
                <c:pt idx="29">
                  <c:v>7.2061999702732811</c:v>
                </c:pt>
                <c:pt idx="30">
                  <c:v>7.2080492097937281</c:v>
                </c:pt>
                <c:pt idx="31">
                  <c:v>7.2181419703925087</c:v>
                </c:pt>
                <c:pt idx="32">
                  <c:v>7.2360240720489797</c:v>
                </c:pt>
                <c:pt idx="33">
                  <c:v>7.236173340794898</c:v>
                </c:pt>
                <c:pt idx="34">
                  <c:v>7.2374828115317484</c:v>
                </c:pt>
                <c:pt idx="35">
                  <c:v>7.2385744968747874</c:v>
                </c:pt>
                <c:pt idx="36">
                  <c:v>7.2387490387590772</c:v>
                </c:pt>
                <c:pt idx="37">
                  <c:v>7.2483165016384907</c:v>
                </c:pt>
                <c:pt idx="38">
                  <c:v>7.2705212162672979</c:v>
                </c:pt>
                <c:pt idx="39">
                  <c:v>7.2789746601164609</c:v>
                </c:pt>
                <c:pt idx="40">
                  <c:v>7.2869684069923322</c:v>
                </c:pt>
                <c:pt idx="41">
                  <c:v>7.2970170248453208</c:v>
                </c:pt>
                <c:pt idx="42">
                  <c:v>7.2991874263807004</c:v>
                </c:pt>
                <c:pt idx="43">
                  <c:v>7.3081507357023403</c:v>
                </c:pt>
                <c:pt idx="44">
                  <c:v>7.3445260337309746</c:v>
                </c:pt>
                <c:pt idx="45">
                  <c:v>7.345454321377626</c:v>
                </c:pt>
                <c:pt idx="46">
                  <c:v>7.3493625454273888</c:v>
                </c:pt>
                <c:pt idx="47">
                  <c:v>7.3558102311985074</c:v>
                </c:pt>
                <c:pt idx="48">
                  <c:v>7.3597205104642969</c:v>
                </c:pt>
                <c:pt idx="49">
                  <c:v>7.3717893338624663</c:v>
                </c:pt>
                <c:pt idx="50">
                  <c:v>7.3751114639084614</c:v>
                </c:pt>
                <c:pt idx="51">
                  <c:v>7.3778781583012538</c:v>
                </c:pt>
                <c:pt idx="52">
                  <c:v>7.3978793807283667</c:v>
                </c:pt>
                <c:pt idx="53">
                  <c:v>7.4039411956272536</c:v>
                </c:pt>
                <c:pt idx="54">
                  <c:v>7.4143663647495224</c:v>
                </c:pt>
                <c:pt idx="55">
                  <c:v>7.4297080303355179</c:v>
                </c:pt>
                <c:pt idx="56">
                  <c:v>7.4305674945228146</c:v>
                </c:pt>
                <c:pt idx="57">
                  <c:v>7.4347955029100881</c:v>
                </c:pt>
                <c:pt idx="58">
                  <c:v>7.4373479455920197</c:v>
                </c:pt>
                <c:pt idx="59">
                  <c:v>7.4373705351644253</c:v>
                </c:pt>
                <c:pt idx="60">
                  <c:v>7.4385748365250226</c:v>
                </c:pt>
                <c:pt idx="61">
                  <c:v>7.4460654805676008</c:v>
                </c:pt>
                <c:pt idx="62">
                  <c:v>7.4534878039005106</c:v>
                </c:pt>
                <c:pt idx="63">
                  <c:v>7.4577880011470272</c:v>
                </c:pt>
                <c:pt idx="64">
                  <c:v>7.4608052427087443</c:v>
                </c:pt>
                <c:pt idx="65">
                  <c:v>7.4664172678938634</c:v>
                </c:pt>
                <c:pt idx="66">
                  <c:v>7.4805126233761081</c:v>
                </c:pt>
                <c:pt idx="67">
                  <c:v>7.4813671947247684</c:v>
                </c:pt>
                <c:pt idx="68">
                  <c:v>7.490180047173868</c:v>
                </c:pt>
                <c:pt idx="69">
                  <c:v>7.4907123635276767</c:v>
                </c:pt>
                <c:pt idx="70">
                  <c:v>7.4952637539839833</c:v>
                </c:pt>
                <c:pt idx="71">
                  <c:v>7.4995288448413824</c:v>
                </c:pt>
                <c:pt idx="72">
                  <c:v>7.5086423425409832</c:v>
                </c:pt>
                <c:pt idx="73">
                  <c:v>7.5086429539085628</c:v>
                </c:pt>
                <c:pt idx="74">
                  <c:v>7.5546191275432593</c:v>
                </c:pt>
                <c:pt idx="75">
                  <c:v>7.557531556463192</c:v>
                </c:pt>
                <c:pt idx="76">
                  <c:v>7.5638970915759911</c:v>
                </c:pt>
                <c:pt idx="77">
                  <c:v>7.5666511407504471</c:v>
                </c:pt>
                <c:pt idx="78">
                  <c:v>7.5806480459088812</c:v>
                </c:pt>
                <c:pt idx="79">
                  <c:v>7.5846114947720702</c:v>
                </c:pt>
                <c:pt idx="80">
                  <c:v>7.6154597009128802</c:v>
                </c:pt>
                <c:pt idx="81">
                  <c:v>7.6177953266712812</c:v>
                </c:pt>
                <c:pt idx="82">
                  <c:v>7.6259241030512648</c:v>
                </c:pt>
                <c:pt idx="83">
                  <c:v>7.6373084388063539</c:v>
                </c:pt>
                <c:pt idx="84">
                  <c:v>7.6427180411121496</c:v>
                </c:pt>
                <c:pt idx="85">
                  <c:v>7.6531310628846754</c:v>
                </c:pt>
                <c:pt idx="86">
                  <c:v>7.6635558353332076</c:v>
                </c:pt>
                <c:pt idx="87">
                  <c:v>7.6662316503402783</c:v>
                </c:pt>
                <c:pt idx="88">
                  <c:v>7.6777408750874807</c:v>
                </c:pt>
                <c:pt idx="89">
                  <c:v>7.6958089047688736</c:v>
                </c:pt>
                <c:pt idx="90">
                  <c:v>7.7350842349143614</c:v>
                </c:pt>
                <c:pt idx="91">
                  <c:v>7.7427769894524632</c:v>
                </c:pt>
                <c:pt idx="92">
                  <c:v>7.7567963532033044</c:v>
                </c:pt>
                <c:pt idx="93">
                  <c:v>7.7601332990038197</c:v>
                </c:pt>
                <c:pt idx="94">
                  <c:v>7.7630734011603746</c:v>
                </c:pt>
                <c:pt idx="95">
                  <c:v>7.7664267455571236</c:v>
                </c:pt>
                <c:pt idx="96">
                  <c:v>7.7735637938606521</c:v>
                </c:pt>
                <c:pt idx="97">
                  <c:v>7.8011999833582841</c:v>
                </c:pt>
                <c:pt idx="98">
                  <c:v>7.8168761758847181</c:v>
                </c:pt>
                <c:pt idx="99">
                  <c:v>7.8643945568980804</c:v>
                </c:pt>
                <c:pt idx="100">
                  <c:v>7.8727781268653407</c:v>
                </c:pt>
                <c:pt idx="101">
                  <c:v>7.8899157318960311</c:v>
                </c:pt>
                <c:pt idx="102">
                  <c:v>7.9014873091763009</c:v>
                </c:pt>
                <c:pt idx="103">
                  <c:v>7.9308419611212457</c:v>
                </c:pt>
                <c:pt idx="104">
                  <c:v>7.931758575861493</c:v>
                </c:pt>
                <c:pt idx="105">
                  <c:v>7.9621098391284759</c:v>
                </c:pt>
                <c:pt idx="106">
                  <c:v>7.9816026588276801</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8.0145412734792476</c:v>
                </c:pt>
                <c:pt idx="108">
                  <c:v>8.0180554791544498</c:v>
                </c:pt>
                <c:pt idx="109">
                  <c:v>8.0529270461249336</c:v>
                </c:pt>
                <c:pt idx="110">
                  <c:v>8.062243816316899</c:v>
                </c:pt>
                <c:pt idx="111">
                  <c:v>8.0812247214276915</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8.09348375901609</c:v>
                </c:pt>
                <c:pt idx="113">
                  <c:v>8.1304274239633845</c:v>
                </c:pt>
                <c:pt idx="114">
                  <c:v>8.1676853808379075</c:v>
                </c:pt>
                <c:pt idx="115">
                  <c:v>8.2309797702799106</c:v>
                </c:pt>
                <c:pt idx="116">
                  <c:v>8.2443690371542466</c:v>
                </c:pt>
                <c:pt idx="117">
                  <c:v>8.4195485623479538</c:v>
                </c:pt>
                <c:pt idx="118">
                  <c:v>8.4973897745284379</c:v>
                </c:pt>
                <c:pt idx="119">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8.4824219907369045</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7.7601332990038197</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6.4216990796722362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0.26041392589488499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0.36753724291346312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0.10246663542253653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1.0697370800830335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0.10246663542253742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0.36753724291346224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7.7182522691993327E-2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7.8064879156829292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7.6869854239446376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Did you have enough time to discuss your condition and treatment with the doctor or nurse?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min val="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majorUnit val="1"/>
        <c:minorUnit val="0.2"/>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6.1578100625364698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0.34404204297177365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0.39891470965631548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0.11121443855599988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1.1610628988975469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0.11121443855600077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0.39891470965631548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0.10881079508257585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7.9189459391079344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7.5925127031693327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While you were in A&amp;E, did a doctor or nurse explain your condition and treatment in a way you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min val="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majorUnit val="1"/>
        <c:minorUnit val="0.2"/>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059750795249715"/>
          <c:y val="4.9295487843741749E-2"/>
          <c:w val="0.44588518244544839"/>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0.93666666666666676</c:v>
                </c:pt>
                <c:pt idx="1">
                  <c:v>3.3333333333333344E-3</c:v>
                </c:pt>
                <c:pt idx="2">
                  <c:v>3.3333333333333344E-3</c:v>
                </c:pt>
                <c:pt idx="3">
                  <c:v>1.666666666666667E-2</c:v>
                </c:pt>
                <c:pt idx="4">
                  <c:v>6.6666666666666671E-3</c:v>
                </c:pt>
                <c:pt idx="5">
                  <c:v>3.3333333333333333E-2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7.0410019776774471</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0.340362569597354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0.31936000925128649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8.9035182875860208E-2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0.92951462845956812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8.903518287585932E-2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0.31263984649845256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8.7169424253479733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8.2545170536317318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Did the doctors and nurses listen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min val="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majorUnit val="1"/>
        <c:minorUnit val="0.2"/>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4.6296627314711367</c:v>
                </c:pt>
              </c:numCache>
            </c:numRef>
          </c:val>
          <c:extLst>
            <c:ext xmlns:c16="http://schemas.microsoft.com/office/drawing/2014/chart" uri="{C3380CC4-5D6E-409C-BE32-E72D297353CC}">
              <c16:uniqueId val="{00000000-312D-4C7A-863E-63C7749E38C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3.4474071955242991E-2</c:v>
                </c:pt>
              </c:numCache>
            </c:numRef>
          </c:val>
          <c:extLst>
            <c:ext xmlns:c16="http://schemas.microsoft.com/office/drawing/2014/chart" uri="{C3380CC4-5D6E-409C-BE32-E72D297353CC}">
              <c16:uniqueId val="{00000001-312D-4C7A-863E-63C7749E38C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0.5261547679780767</c:v>
                </c:pt>
              </c:numCache>
            </c:numRef>
          </c:val>
          <c:extLst>
            <c:ext xmlns:c16="http://schemas.microsoft.com/office/drawing/2014/chart" uri="{C3380CC4-5D6E-409C-BE32-E72D297353CC}">
              <c16:uniqueId val="{00000002-312D-4C7A-863E-63C7749E38C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0.14668801550250876</c:v>
                </c:pt>
              </c:numCache>
            </c:numRef>
          </c:val>
          <c:extLst>
            <c:ext xmlns:c16="http://schemas.microsoft.com/office/drawing/2014/chart" uri="{C3380CC4-5D6E-409C-BE32-E72D297353CC}">
              <c16:uniqueId val="{00000003-312D-4C7A-863E-63C7749E38C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1.5314019899233893</c:v>
                </c:pt>
              </c:numCache>
            </c:numRef>
          </c:val>
          <c:extLst>
            <c:ext xmlns:c16="http://schemas.microsoft.com/office/drawing/2014/chart" uri="{C3380CC4-5D6E-409C-BE32-E72D297353CC}">
              <c16:uniqueId val="{00000004-312D-4C7A-863E-63C7749E38C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0.14668801550250787</c:v>
                </c:pt>
              </c:numCache>
            </c:numRef>
          </c:val>
          <c:extLst>
            <c:ext xmlns:c16="http://schemas.microsoft.com/office/drawing/2014/chart" uri="{C3380CC4-5D6E-409C-BE32-E72D297353CC}">
              <c16:uniqueId val="{00000005-312D-4C7A-863E-63C7749E38C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0.5261547679780767</c:v>
                </c:pt>
              </c:numCache>
            </c:numRef>
          </c:val>
          <c:extLst>
            <c:ext xmlns:c16="http://schemas.microsoft.com/office/drawing/2014/chart" uri="{C3380CC4-5D6E-409C-BE32-E72D297353CC}">
              <c16:uniqueId val="{00000006-312D-4C7A-863E-63C7749E38C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0.36254242605847331</c:v>
                </c:pt>
              </c:numCache>
            </c:numRef>
          </c:val>
          <c:extLst>
            <c:ext xmlns:c16="http://schemas.microsoft.com/office/drawing/2014/chart" uri="{C3380CC4-5D6E-409C-BE32-E72D297353CC}">
              <c16:uniqueId val="{00000007-312D-4C7A-863E-63C7749E38C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6.2474176781208097</c:v>
                </c:pt>
              </c:numCache>
            </c:numRef>
          </c:xVal>
          <c:yVal>
            <c:numLit>
              <c:formatCode>General</c:formatCode>
              <c:ptCount val="1"/>
              <c:pt idx="0">
                <c:v>1</c:v>
              </c:pt>
            </c:numLit>
          </c:yVal>
          <c:smooth val="0"/>
          <c:extLst>
            <c:ext xmlns:c16="http://schemas.microsoft.com/office/drawing/2014/chart" uri="{C3380CC4-5D6E-409C-BE32-E72D297353CC}">
              <c16:uniqueId val="{00000008-312D-4C7A-863E-63C7749E38C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2D-4C7A-863E-63C7749E38C0}"/>
              </c:ext>
            </c:extLst>
          </c:dPt>
          <c:xVal>
            <c:numRef>
              <c:f>Sheet1!$B$12</c:f>
              <c:numCache>
                <c:formatCode>0.0</c:formatCode>
                <c:ptCount val="1"/>
                <c:pt idx="0">
                  <c:v>6.1026805818686594</c:v>
                </c:pt>
              </c:numCache>
            </c:numRef>
          </c:xVal>
          <c:yVal>
            <c:numLit>
              <c:formatCode>General</c:formatCode>
              <c:ptCount val="1"/>
              <c:pt idx="0">
                <c:v>1</c:v>
              </c:pt>
            </c:numLit>
          </c:yVal>
          <c:smooth val="0"/>
          <c:extLst>
            <c:ext xmlns:c16="http://schemas.microsoft.com/office/drawing/2014/chart" uri="{C3380CC4-5D6E-409C-BE32-E72D297353CC}">
              <c16:uniqueId val="{0000000A-312D-4C7A-863E-63C7749E38C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2D-4C7A-863E-63C7749E38C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If you had any anxieties or fears about your condition or treatment, did a doctor or nurse discuss them with you?</c:v>
                  </c:pt>
                </c15:dlblRangeCache>
              </c15:datalabelsRange>
            </c:ext>
            <c:ext xmlns:c16="http://schemas.microsoft.com/office/drawing/2014/chart" uri="{C3380CC4-5D6E-409C-BE32-E72D297353CC}">
              <c16:uniqueId val="{0000000C-312D-4C7A-863E-63C7749E38C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min val="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majorUnit val="1"/>
        <c:minorUnit val="0.2"/>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6.7711902494337659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0.36197634217304309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0.36141247175183899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0.10075909501468594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1.0519106014201469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0.10075909501468594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0.36141247175183899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6.3480186255471693E-2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8.3816641231597266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8.1212934590834074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doctors and nurses examining and treating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min val="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majorUnit val="1"/>
        <c:minorUnit val="0.2"/>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5.3862326519455861</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0.19815580018594314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0.48682808380728471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0.13572402998266586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1.4169395426330702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0.13572402998266586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0.19798118780595608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7.4893417126035411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6.9154103372380149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If a family member, friend or carer wanted to talk to a doctor or nurse, did they have enough opportunity to do so? </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min val="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majorUnit val="1"/>
        <c:minorUnit val="0.2"/>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Cheshire Hospitals NHS Foundation Trust</c:v>
                </c:pt>
                <c:pt idx="1">
                  <c:v>Northern Care Alliance NHS Foundation Trust</c:v>
                </c:pt>
                <c:pt idx="2">
                  <c:v>Wirral University Teaching Hospital NHS Foundation Trust</c:v>
                </c:pt>
                <c:pt idx="3">
                  <c:v>Countess Of Chester Hospital NHS Foundation Trust</c:v>
                </c:pt>
                <c:pt idx="4">
                  <c:v>East Cheshire NHS Trust</c:v>
                </c:pt>
              </c:strCache>
            </c:strRef>
          </c:cat>
          <c:val>
            <c:numRef>
              <c:f>Sheet1!$B$2:$B$6</c:f>
              <c:numCache>
                <c:formatCode>0.0</c:formatCode>
                <c:ptCount val="5"/>
                <c:pt idx="0">
                  <c:v>7.7841771405571967</c:v>
                </c:pt>
                <c:pt idx="1">
                  <c:v>7.3863199806526643</c:v>
                </c:pt>
                <c:pt idx="2">
                  <c:v>7.3462678573599343</c:v>
                </c:pt>
                <c:pt idx="3">
                  <c:v>7.0777817781210688</c:v>
                </c:pt>
                <c:pt idx="4">
                  <c:v>7.0557534464375111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Cheshire Hospitals NHS Foundation Trust</c:v>
                </c:pt>
                <c:pt idx="1">
                  <c:v>Northern Care Alliance NHS Foundation Trust</c:v>
                </c:pt>
                <c:pt idx="2">
                  <c:v>Wirral University Teaching Hospital NHS Foundation Trust</c:v>
                </c:pt>
                <c:pt idx="3">
                  <c:v>Countess Of Chester Hospital NHS Foundation Trust</c:v>
                </c:pt>
                <c:pt idx="4">
                  <c:v>East Cheshire NHS Trust</c:v>
                </c:pt>
              </c:strCache>
            </c:strRef>
          </c:cat>
          <c:val>
            <c:numRef>
              <c:f>Sheet1!$C$2:$C$6</c:f>
              <c:numCache>
                <c:formatCode>0.0</c:formatCode>
                <c:ptCount val="5"/>
                <c:pt idx="0">
                  <c:v>2.2158228594428033</c:v>
                </c:pt>
                <c:pt idx="1">
                  <c:v>2.6136800193473357</c:v>
                </c:pt>
                <c:pt idx="2">
                  <c:v>2.6537321426400657</c:v>
                </c:pt>
                <c:pt idx="3">
                  <c:v>2.9222182218789312</c:v>
                </c:pt>
                <c:pt idx="4">
                  <c:v>2.9442465535624889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Lancashire Hospitals NHS Trust</c:v>
                </c:pt>
                <c:pt idx="1">
                  <c:v>Bolton NHS Foundation Trust</c:v>
                </c:pt>
                <c:pt idx="2">
                  <c:v>Wrightington, Wigan And Leigh NHS Foundation Trust</c:v>
                </c:pt>
                <c:pt idx="3">
                  <c:v>Lancashire Teaching Hospitals NHS Foundation Trust</c:v>
                </c:pt>
                <c:pt idx="4">
                  <c:v>Warrington And Halton Teaching Hospitals NHS Foundation Trust</c:v>
                </c:pt>
              </c:strCache>
            </c:strRef>
          </c:cat>
          <c:val>
            <c:numRef>
              <c:f>Sheet1!$B$2:$B$6</c:f>
              <c:numCache>
                <c:formatCode>0.0</c:formatCode>
                <c:ptCount val="5"/>
                <c:pt idx="0">
                  <c:v>5.8658606222459886</c:v>
                </c:pt>
                <c:pt idx="1">
                  <c:v>6.2794214046751584</c:v>
                </c:pt>
                <c:pt idx="2">
                  <c:v>6.3065596508708124</c:v>
                </c:pt>
                <c:pt idx="3">
                  <c:v>6.36808179068277</c:v>
                </c:pt>
                <c:pt idx="4">
                  <c:v>6.4176754546565151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4A-4CFD-8F6E-DB02CE71464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Lancashire Hospitals NHS Trust</c:v>
                </c:pt>
                <c:pt idx="1">
                  <c:v>Bolton NHS Foundation Trust</c:v>
                </c:pt>
                <c:pt idx="2">
                  <c:v>Wrightington, Wigan And Leigh NHS Foundation Trust</c:v>
                </c:pt>
                <c:pt idx="3">
                  <c:v>Lancashire Teaching Hospitals NHS Foundation Trust</c:v>
                </c:pt>
                <c:pt idx="4">
                  <c:v>Warrington And Halton Teaching Hospitals NHS Foundation Trust</c:v>
                </c:pt>
              </c:strCache>
            </c:strRef>
          </c:cat>
          <c:val>
            <c:numRef>
              <c:f>Sheet1!$C$2:$C$6</c:f>
              <c:numCache>
                <c:formatCode>0.0</c:formatCode>
                <c:ptCount val="5"/>
                <c:pt idx="0">
                  <c:v>4.1341393777540114</c:v>
                </c:pt>
                <c:pt idx="1">
                  <c:v>3.7205785953248416</c:v>
                </c:pt>
                <c:pt idx="2">
                  <c:v>3.6934403491291876</c:v>
                </c:pt>
                <c:pt idx="3">
                  <c:v>3.63191820931723</c:v>
                </c:pt>
                <c:pt idx="4">
                  <c:v>3.5823245453434849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4A-4CFD-8F6E-DB02CE71464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FA6-43AC-A6DC-452ACA41D80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5.8658606222459886</c:v>
                </c:pt>
                <c:pt idx="1">
                  <c:v>5.9994218498558887</c:v>
                </c:pt>
                <c:pt idx="2">
                  <c:v>6.0330646847595881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FA6-43AC-A6DC-452ACA41D80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6.1509019022410492</c:v>
                </c:pt>
                <c:pt idx="4">
                  <c:v>6.1662104561564819</c:v>
                </c:pt>
                <c:pt idx="5">
                  <c:v>6.3450709003553198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FA6-43AC-A6DC-452ACA41D80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6.0538634040538888</c:v>
                </c:pt>
                <c:pt idx="7">
                  <c:v>6.2794214046751584</c:v>
                </c:pt>
                <c:pt idx="8">
                  <c:v>6.3065596508708124</c:v>
                </c:pt>
                <c:pt idx="9">
                  <c:v>6.3425036822290934</c:v>
                </c:pt>
                <c:pt idx="10">
                  <c:v>6.36808179068277</c:v>
                </c:pt>
                <c:pt idx="11">
                  <c:v>6.4176754546565151</c:v>
                </c:pt>
                <c:pt idx="12">
                  <c:v>6.4201294149574677</c:v>
                </c:pt>
                <c:pt idx="13">
                  <c:v>6.421729307412857</c:v>
                </c:pt>
                <c:pt idx="14">
                  <c:v>6.4297468286547144</c:v>
                </c:pt>
                <c:pt idx="15">
                  <c:v>6.472583196119281</c:v>
                </c:pt>
                <c:pt idx="16">
                  <c:v>6.4846637000308291</c:v>
                </c:pt>
                <c:pt idx="17">
                  <c:v>6.4970422974152706</c:v>
                </c:pt>
                <c:pt idx="18">
                  <c:v>6.5061812297753052</c:v>
                </c:pt>
                <c:pt idx="19">
                  <c:v>6.5156474146460086</c:v>
                </c:pt>
                <c:pt idx="20">
                  <c:v>6.5191985462679831</c:v>
                </c:pt>
                <c:pt idx="21">
                  <c:v>6.5245110366997841</c:v>
                </c:pt>
                <c:pt idx="22">
                  <c:v>6.5261683441028211</c:v>
                </c:pt>
                <c:pt idx="23">
                  <c:v>6.5280341873402854</c:v>
                </c:pt>
                <c:pt idx="24">
                  <c:v>6.5491477602862984</c:v>
                </c:pt>
                <c:pt idx="25">
                  <c:v>6.5710756859048622</c:v>
                </c:pt>
                <c:pt idx="26">
                  <c:v>6.6005544975665984</c:v>
                </c:pt>
                <c:pt idx="27">
                  <c:v>6.6242922339481236</c:v>
                </c:pt>
                <c:pt idx="28">
                  <c:v>6.6307109535694124</c:v>
                </c:pt>
                <c:pt idx="29">
                  <c:v>6.6606821045048301</c:v>
                </c:pt>
                <c:pt idx="30">
                  <c:v>6.6694710891302904</c:v>
                </c:pt>
                <c:pt idx="31">
                  <c:v>6.6740333275520856</c:v>
                </c:pt>
                <c:pt idx="32">
                  <c:v>6.6759294498325898</c:v>
                </c:pt>
                <c:pt idx="33">
                  <c:v>6.6849377794331888</c:v>
                </c:pt>
                <c:pt idx="34">
                  <c:v>6.6861524856687842</c:v>
                </c:pt>
                <c:pt idx="35">
                  <c:v>6.7000745180225607</c:v>
                </c:pt>
                <c:pt idx="36">
                  <c:v>6.7066758876482764</c:v>
                </c:pt>
                <c:pt idx="37">
                  <c:v>6.7223666220881428</c:v>
                </c:pt>
                <c:pt idx="38">
                  <c:v>6.740402539002595</c:v>
                </c:pt>
                <c:pt idx="39">
                  <c:v>6.7694165617439923</c:v>
                </c:pt>
                <c:pt idx="40">
                  <c:v>6.7717989797619653</c:v>
                </c:pt>
                <c:pt idx="41">
                  <c:v>6.7891991502367643</c:v>
                </c:pt>
                <c:pt idx="42">
                  <c:v>6.7997763124117823</c:v>
                </c:pt>
                <c:pt idx="43">
                  <c:v>6.8032184611208599</c:v>
                </c:pt>
                <c:pt idx="44">
                  <c:v>6.8060287507895696</c:v>
                </c:pt>
                <c:pt idx="45">
                  <c:v>6.8072849416866488</c:v>
                </c:pt>
                <c:pt idx="46">
                  <c:v>6.8156426010607341</c:v>
                </c:pt>
                <c:pt idx="47">
                  <c:v>6.8241974390355358</c:v>
                </c:pt>
                <c:pt idx="48">
                  <c:v>6.8290478485100037</c:v>
                </c:pt>
                <c:pt idx="49">
                  <c:v>6.8294917483778184</c:v>
                </c:pt>
                <c:pt idx="50">
                  <c:v>6.8388187375658731</c:v>
                </c:pt>
                <c:pt idx="51">
                  <c:v>6.8458157159897022</c:v>
                </c:pt>
                <c:pt idx="52">
                  <c:v>6.8644737460329166</c:v>
                </c:pt>
                <c:pt idx="53">
                  <c:v>6.8646112794018066</c:v>
                </c:pt>
                <c:pt idx="54">
                  <c:v>6.8701418276598778</c:v>
                </c:pt>
                <c:pt idx="55">
                  <c:v>6.882441214276656</c:v>
                </c:pt>
                <c:pt idx="56">
                  <c:v>6.8838738525350252</c:v>
                </c:pt>
                <c:pt idx="57">
                  <c:v>6.8916835398240446</c:v>
                </c:pt>
                <c:pt idx="58">
                  <c:v>6.9151242139058366</c:v>
                </c:pt>
                <c:pt idx="59">
                  <c:v>6.9166875096227214</c:v>
                </c:pt>
                <c:pt idx="60">
                  <c:v>6.9207976777907687</c:v>
                </c:pt>
                <c:pt idx="61">
                  <c:v>6.9321942491840991</c:v>
                </c:pt>
                <c:pt idx="62">
                  <c:v>6.9372510578274449</c:v>
                </c:pt>
                <c:pt idx="63">
                  <c:v>6.9380106462358357</c:v>
                </c:pt>
                <c:pt idx="64">
                  <c:v>6.9451397589435802</c:v>
                </c:pt>
                <c:pt idx="65">
                  <c:v>6.9612232774310954</c:v>
                </c:pt>
                <c:pt idx="66">
                  <c:v>6.9621536889925721</c:v>
                </c:pt>
                <c:pt idx="67">
                  <c:v>6.9961141774864721</c:v>
                </c:pt>
                <c:pt idx="68">
                  <c:v>6.9973998471439698</c:v>
                </c:pt>
                <c:pt idx="69">
                  <c:v>7.0019958866832006</c:v>
                </c:pt>
                <c:pt idx="70">
                  <c:v>7.0038547907044562</c:v>
                </c:pt>
                <c:pt idx="71">
                  <c:v>7.0167267835114631</c:v>
                </c:pt>
                <c:pt idx="72">
                  <c:v>7.037367941125968</c:v>
                </c:pt>
                <c:pt idx="73">
                  <c:v>7.0557534464375111</c:v>
                </c:pt>
                <c:pt idx="74">
                  <c:v>7.069429679236741</c:v>
                </c:pt>
                <c:pt idx="75">
                  <c:v>7.0777817781210688</c:v>
                </c:pt>
                <c:pt idx="76">
                  <c:v>7.0950945519768638</c:v>
                </c:pt>
                <c:pt idx="77">
                  <c:v>7.1013051360070349</c:v>
                </c:pt>
                <c:pt idx="78">
                  <c:v>7.1024459593004003</c:v>
                </c:pt>
                <c:pt idx="79">
                  <c:v>7.1034062144799961</c:v>
                </c:pt>
                <c:pt idx="80">
                  <c:v>7.116189626496646</c:v>
                </c:pt>
                <c:pt idx="81">
                  <c:v>7.1206501693061997</c:v>
                </c:pt>
                <c:pt idx="82">
                  <c:v>7.1360874964060104</c:v>
                </c:pt>
                <c:pt idx="83">
                  <c:v>7.1502293925786899</c:v>
                </c:pt>
                <c:pt idx="84">
                  <c:v>7.1535923570631246</c:v>
                </c:pt>
                <c:pt idx="85">
                  <c:v>7.1660118823020964</c:v>
                </c:pt>
                <c:pt idx="86">
                  <c:v>7.1701873514313661</c:v>
                </c:pt>
                <c:pt idx="87">
                  <c:v>7.1765079888442029</c:v>
                </c:pt>
                <c:pt idx="88">
                  <c:v>7.2044090178344886</c:v>
                </c:pt>
                <c:pt idx="89">
                  <c:v>7.2224307694871586</c:v>
                </c:pt>
                <c:pt idx="90">
                  <c:v>7.233312927686228</c:v>
                </c:pt>
                <c:pt idx="91">
                  <c:v>7.2577174374206477</c:v>
                </c:pt>
                <c:pt idx="92">
                  <c:v>7.292347663801479</c:v>
                </c:pt>
                <c:pt idx="93">
                  <c:v>7.3108548774199784</c:v>
                </c:pt>
                <c:pt idx="94">
                  <c:v>7.3123133150715942</c:v>
                </c:pt>
                <c:pt idx="95">
                  <c:v>7.3160708847981448</c:v>
                </c:pt>
                <c:pt idx="96">
                  <c:v>7.3462678573599343</c:v>
                </c:pt>
                <c:pt idx="97">
                  <c:v>7.3501883612773797</c:v>
                </c:pt>
                <c:pt idx="98">
                  <c:v>7.3632695954543328</c:v>
                </c:pt>
                <c:pt idx="99">
                  <c:v>7.3637449894182962</c:v>
                </c:pt>
                <c:pt idx="100">
                  <c:v>7.3863199806526643</c:v>
                </c:pt>
                <c:pt idx="101">
                  <c:v>7.3938285915440609</c:v>
                </c:pt>
                <c:pt idx="102">
                  <c:v>7.4201226383316587</c:v>
                </c:pt>
                <c:pt idx="103">
                  <c:v>7.4488381695854793</c:v>
                </c:pt>
                <c:pt idx="104">
                  <c:v>7.4668889455759064</c:v>
                </c:pt>
                <c:pt idx="105">
                  <c:v>7.4856586470831656</c:v>
                </c:pt>
                <c:pt idx="106">
                  <c:v>7.5126088230789563</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FA6-43AC-A6DC-452ACA41D80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7.4938794236736461</c:v>
                </c:pt>
                <c:pt idx="108">
                  <c:v>7.5944348306176392</c:v>
                </c:pt>
                <c:pt idx="109">
                  <c:v>7.6768848974289954</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FA6-43AC-A6DC-452ACA41D80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7.5674509443303029</c:v>
                </c:pt>
                <c:pt idx="111">
                  <c:v>7.6696680669405417</c:v>
                </c:pt>
                <c:pt idx="112">
                  <c:v>7.7209386807642444</c:v>
                </c:pt>
                <c:pt idx="113">
                  <c:v>7.7368266377142936</c:v>
                </c:pt>
                <c:pt idx="114">
                  <c:v>7.7739007842061296</c:v>
                </c:pt>
                <c:pt idx="115">
                  <c:v>7.7841771405571967</c:v>
                </c:pt>
                <c:pt idx="116">
                  <c:v>7.8121192103600876</c:v>
                </c:pt>
                <c:pt idx="117">
                  <c:v>7.9485065098136962</c:v>
                </c:pt>
                <c:pt idx="118">
                  <c:v>7.9819400744607281</c:v>
                </c:pt>
                <c:pt idx="119">
                  <c:v>#N/A</c:v>
                </c:pt>
              </c:numCache>
            </c:numRef>
          </c:val>
          <c:extLst>
            <c:ext xmlns:c16="http://schemas.microsoft.com/office/drawing/2014/chart" uri="{C3380CC4-5D6E-409C-BE32-E72D297353CC}">
              <c16:uniqueId val="{00000005-FFA6-43AC-A6DC-452ACA41D80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8.0448633128759841</c:v>
                </c:pt>
              </c:numCache>
            </c:numRef>
          </c:val>
          <c:extLst>
            <c:ext xmlns:c16="http://schemas.microsoft.com/office/drawing/2014/chart" uri="{C3380CC4-5D6E-409C-BE32-E72D297353CC}">
              <c16:uniqueId val="{00000006-FFA6-43AC-A6DC-452ACA41D80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7.3462678573599343</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FA6-43AC-A6DC-452ACA41D80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5.8998639921337936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0.49126938050534807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0.15046348593852787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1.5708173635570919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0.15046348593852876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0.46102379758141865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7.7564273684043084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7.3270055403562164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If you needed help to take medication for any pre-existing medical conditions, did staff help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min val="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majorUnit val="1"/>
        <c:minorUnit val="0.2"/>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6.0921381434342043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0.26794878380164189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0.39044945827542588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0.10885438976167983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1.1364243256128983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0.10885438976167894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0.3695861027677676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8.144572936416111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7.4276029380794011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Were you involved as much as you wanted to be in decisions about your care and treatment?</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min val="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majorUnit val="1"/>
        <c:minorUnit val="0.2"/>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4.7823014861841218</c:v>
                </c:pt>
              </c:numCache>
            </c:numRef>
          </c:val>
          <c:extLst>
            <c:ext xmlns:c16="http://schemas.microsoft.com/office/drawing/2014/chart" uri="{C3380CC4-5D6E-409C-BE32-E72D297353CC}">
              <c16:uniqueId val="{00000000-68EC-471E-BED5-AC422B50966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8EC-471E-BED5-AC422B50966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0.41281326756394154</c:v>
                </c:pt>
              </c:numCache>
            </c:numRef>
          </c:val>
          <c:extLst>
            <c:ext xmlns:c16="http://schemas.microsoft.com/office/drawing/2014/chart" uri="{C3380CC4-5D6E-409C-BE32-E72D297353CC}">
              <c16:uniqueId val="{00000002-68EC-471E-BED5-AC422B50966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0.14324243660779867</c:v>
                </c:pt>
              </c:numCache>
            </c:numRef>
          </c:val>
          <c:extLst>
            <c:ext xmlns:c16="http://schemas.microsoft.com/office/drawing/2014/chart" uri="{C3380CC4-5D6E-409C-BE32-E72D297353CC}">
              <c16:uniqueId val="{00000003-68EC-471E-BED5-AC422B50966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1.4954306369964332</c:v>
                </c:pt>
              </c:numCache>
            </c:numRef>
          </c:val>
          <c:extLst>
            <c:ext xmlns:c16="http://schemas.microsoft.com/office/drawing/2014/chart" uri="{C3380CC4-5D6E-409C-BE32-E72D297353CC}">
              <c16:uniqueId val="{00000004-68EC-471E-BED5-AC422B50966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0.14324243660779867</c:v>
                </c:pt>
              </c:numCache>
            </c:numRef>
          </c:val>
          <c:extLst>
            <c:ext xmlns:c16="http://schemas.microsoft.com/office/drawing/2014/chart" uri="{C3380CC4-5D6E-409C-BE32-E72D297353CC}">
              <c16:uniqueId val="{00000005-68EC-471E-BED5-AC422B50966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0.38695468997703397</c:v>
                </c:pt>
              </c:numCache>
            </c:numRef>
          </c:val>
          <c:extLst>
            <c:ext xmlns:c16="http://schemas.microsoft.com/office/drawing/2014/chart" uri="{C3380CC4-5D6E-409C-BE32-E72D297353CC}">
              <c16:uniqueId val="{00000006-68EC-471E-BED5-AC422B50966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8EC-471E-BED5-AC422B50966D}"/>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6.1378032672593834</c:v>
                </c:pt>
              </c:numCache>
            </c:numRef>
          </c:xVal>
          <c:yVal>
            <c:numLit>
              <c:formatCode>General</c:formatCode>
              <c:ptCount val="1"/>
              <c:pt idx="0">
                <c:v>1</c:v>
              </c:pt>
            </c:numLit>
          </c:yVal>
          <c:smooth val="0"/>
          <c:extLst>
            <c:ext xmlns:c16="http://schemas.microsoft.com/office/drawing/2014/chart" uri="{C3380CC4-5D6E-409C-BE32-E72D297353CC}">
              <c16:uniqueId val="{00000008-68EC-471E-BED5-AC422B50966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8EC-471E-BED5-AC422B50966D}"/>
              </c:ext>
            </c:extLst>
          </c:dPt>
          <c:xVal>
            <c:numRef>
              <c:f>Sheet1!$B$12</c:f>
              <c:numCache>
                <c:formatCode>0.0</c:formatCode>
                <c:ptCount val="1"/>
                <c:pt idx="0">
                  <c:v>6.0860725088540786</c:v>
                </c:pt>
              </c:numCache>
            </c:numRef>
          </c:xVal>
          <c:yVal>
            <c:numLit>
              <c:formatCode>General</c:formatCode>
              <c:ptCount val="1"/>
              <c:pt idx="0">
                <c:v>1</c:v>
              </c:pt>
            </c:numLit>
          </c:yVal>
          <c:smooth val="0"/>
          <c:extLst>
            <c:ext xmlns:c16="http://schemas.microsoft.com/office/drawing/2014/chart" uri="{C3380CC4-5D6E-409C-BE32-E72D297353CC}">
              <c16:uniqueId val="{0000000A-68EC-471E-BED5-AC422B50966D}"/>
            </c:ext>
          </c:extLst>
        </c:ser>
        <c:ser>
          <c:idx val="9"/>
          <c:order val="10"/>
          <c:tx>
            <c:v>label</c:v>
          </c:tx>
          <c:spPr>
            <a:ln w="25400" cap="rnd">
              <a:noFill/>
              <a:round/>
            </a:ln>
            <a:effectLst/>
          </c:spPr>
          <c:marker>
            <c:symbol val="none"/>
          </c:marker>
          <c:dLbls>
            <c:dLbl>
              <c:idx val="0"/>
              <c:tx>
                <c:rich>
                  <a:bodyPr/>
                  <a:lstStyle/>
                  <a:p>
                    <a:fld id="{7AC00033-D9FB-4A8F-8E30-5D43D1F9A8A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8EC-471E-BED5-AC422B50966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Do you think the hospital staff helped you to control your pain?</c:v>
                  </c:pt>
                </c15:dlblRangeCache>
              </c15:datalabelsRange>
            </c:ext>
            <c:ext xmlns:c16="http://schemas.microsoft.com/office/drawing/2014/chart" uri="{C3380CC4-5D6E-409C-BE32-E72D297353CC}">
              <c16:uniqueId val="{0000000C-68EC-471E-BED5-AC422B50966D}"/>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min val="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majorUnit val="1"/>
        <c:minorUnit val="0.2"/>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7.2829499474750051E-2"/>
          <c:w val="0.53168862601128564"/>
          <c:h val="0.85531560930990547"/>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0.25084745762711863</c:v>
                </c:pt>
                <c:pt idx="1">
                  <c:v>0</c:v>
                </c:pt>
                <c:pt idx="2">
                  <c:v>0.66101694915254239</c:v>
                </c:pt>
                <c:pt idx="3">
                  <c:v>3.3898305084745762E-3</c:v>
                </c:pt>
                <c:pt idx="4">
                  <c:v>0</c:v>
                </c:pt>
                <c:pt idx="5">
                  <c:v>3.3898305084745762E-3</c:v>
                </c:pt>
                <c:pt idx="6">
                  <c:v>0</c:v>
                </c:pt>
                <c:pt idx="7">
                  <c:v>2.7118644067796609E-2</c:v>
                </c:pt>
                <c:pt idx="8">
                  <c:v>5.4237288135593219E-2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Cheshire Hospitals NHS Foundation Trust</c:v>
                </c:pt>
                <c:pt idx="1">
                  <c:v>Northern Care Alliance NHS Foundation Trust</c:v>
                </c:pt>
                <c:pt idx="2">
                  <c:v>Wirral University Teaching Hospital NHS Foundation Trust</c:v>
                </c:pt>
                <c:pt idx="3">
                  <c:v>East Cheshire NHS Trust</c:v>
                </c:pt>
                <c:pt idx="4">
                  <c:v>Stockport NHS Foundation Trust</c:v>
                </c:pt>
              </c:strCache>
            </c:strRef>
          </c:cat>
          <c:val>
            <c:numRef>
              <c:f>Sheet1!$B$2:$B$6</c:f>
              <c:numCache>
                <c:formatCode>0.0</c:formatCode>
                <c:ptCount val="5"/>
                <c:pt idx="0">
                  <c:v>8.0538478621733791</c:v>
                </c:pt>
                <c:pt idx="1">
                  <c:v>8.0455780696819037</c:v>
                </c:pt>
                <c:pt idx="2">
                  <c:v>8.0003239947971476</c:v>
                </c:pt>
                <c:pt idx="3">
                  <c:v>7.8875734301958271</c:v>
                </c:pt>
                <c:pt idx="4">
                  <c:v>7.8775558929879139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Cheshire Hospitals NHS Foundation Trust</c:v>
                </c:pt>
                <c:pt idx="1">
                  <c:v>Northern Care Alliance NHS Foundation Trust</c:v>
                </c:pt>
                <c:pt idx="2">
                  <c:v>Wirral University Teaching Hospital NHS Foundation Trust</c:v>
                </c:pt>
                <c:pt idx="3">
                  <c:v>East Cheshire NHS Trust</c:v>
                </c:pt>
                <c:pt idx="4">
                  <c:v>Stockport NHS Foundation Trust</c:v>
                </c:pt>
              </c:strCache>
            </c:strRef>
          </c:cat>
          <c:val>
            <c:numRef>
              <c:f>Sheet1!$C$2:$C$6</c:f>
              <c:numCache>
                <c:formatCode>0.0</c:formatCode>
                <c:ptCount val="5"/>
                <c:pt idx="0">
                  <c:v>1.9461521378266209</c:v>
                </c:pt>
                <c:pt idx="1">
                  <c:v>1.9544219303180963</c:v>
                </c:pt>
                <c:pt idx="2">
                  <c:v>1.9996760052028524</c:v>
                </c:pt>
                <c:pt idx="3">
                  <c:v>2.1124265698041729</c:v>
                </c:pt>
                <c:pt idx="4">
                  <c:v>2.1224441070120861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Lancashire Hospitals NHS Trust</c:v>
                </c:pt>
                <c:pt idx="1">
                  <c:v>Wrightington, Wigan And Leigh NHS Foundation Trust</c:v>
                </c:pt>
                <c:pt idx="2">
                  <c:v>Manchester University NHS Foundation Trust</c:v>
                </c:pt>
                <c:pt idx="3">
                  <c:v>Tameside And Glossop Integrated Care NHS Foundation Trust</c:v>
                </c:pt>
                <c:pt idx="4">
                  <c:v>Blackpool Teaching Hospitals NHS Foundation Trust</c:v>
                </c:pt>
              </c:strCache>
            </c:strRef>
          </c:cat>
          <c:val>
            <c:numRef>
              <c:f>Sheet1!$B$2:$B$6</c:f>
              <c:numCache>
                <c:formatCode>0.0</c:formatCode>
                <c:ptCount val="5"/>
                <c:pt idx="0">
                  <c:v>6.6713380979465526</c:v>
                </c:pt>
                <c:pt idx="1">
                  <c:v>7.2817367644966096</c:v>
                </c:pt>
                <c:pt idx="2">
                  <c:v>7.291928902602729</c:v>
                </c:pt>
                <c:pt idx="3">
                  <c:v>7.3067757883506808</c:v>
                </c:pt>
                <c:pt idx="4">
                  <c:v>7.3085254135388249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4A-4CFD-8F6E-DB02CE71464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Lancashire Hospitals NHS Trust</c:v>
                </c:pt>
                <c:pt idx="1">
                  <c:v>Wrightington, Wigan And Leigh NHS Foundation Trust</c:v>
                </c:pt>
                <c:pt idx="2">
                  <c:v>Manchester University NHS Foundation Trust</c:v>
                </c:pt>
                <c:pt idx="3">
                  <c:v>Tameside And Glossop Integrated Care NHS Foundation Trust</c:v>
                </c:pt>
                <c:pt idx="4">
                  <c:v>Blackpool Teaching Hospitals NHS Foundation Trust</c:v>
                </c:pt>
              </c:strCache>
            </c:strRef>
          </c:cat>
          <c:val>
            <c:numRef>
              <c:f>Sheet1!$C$2:$C$6</c:f>
              <c:numCache>
                <c:formatCode>0.0</c:formatCode>
                <c:ptCount val="5"/>
                <c:pt idx="0">
                  <c:v>3.3286619020534474</c:v>
                </c:pt>
                <c:pt idx="1">
                  <c:v>2.7182632355033904</c:v>
                </c:pt>
                <c:pt idx="2">
                  <c:v>2.708071097397271</c:v>
                </c:pt>
                <c:pt idx="3">
                  <c:v>2.6932242116493192</c:v>
                </c:pt>
                <c:pt idx="4">
                  <c:v>2.6914745864611751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4A-4CFD-8F6E-DB02CE71464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FA6-43AC-A6DC-452ACA41D80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6.6713380979465526</c:v>
                </c:pt>
                <c:pt idx="1">
                  <c:v>6.678452858380818</c:v>
                </c:pt>
                <c:pt idx="2">
                  <c:v>6.7869810585224126</c:v>
                </c:pt>
                <c:pt idx="3">
                  <c:v>6.8573974376560436</c:v>
                </c:pt>
                <c:pt idx="4">
                  <c:v>6.9436503957357516</c:v>
                </c:pt>
                <c:pt idx="5">
                  <c:v>6.9488668744788029</c:v>
                </c:pt>
                <c:pt idx="6">
                  <c:v>6.9648867050462151</c:v>
                </c:pt>
                <c:pt idx="7">
                  <c:v>6.9983767776735926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FA6-43AC-A6DC-452ACA41D80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7.0488743884943501</c:v>
                </c:pt>
                <c:pt idx="9">
                  <c:v>7.0581554398817277</c:v>
                </c:pt>
                <c:pt idx="10">
                  <c:v>7.1017862079665459</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FA6-43AC-A6DC-452ACA41D80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7.1001606717481014</c:v>
                </c:pt>
                <c:pt idx="12">
                  <c:v>7.2140837619649876</c:v>
                </c:pt>
                <c:pt idx="13">
                  <c:v>7.2215880304735354</c:v>
                </c:pt>
                <c:pt idx="14">
                  <c:v>7.2426648277746084</c:v>
                </c:pt>
                <c:pt idx="15">
                  <c:v>7.2814171728061563</c:v>
                </c:pt>
                <c:pt idx="16">
                  <c:v>7.2817367644966096</c:v>
                </c:pt>
                <c:pt idx="17">
                  <c:v>7.291928902602729</c:v>
                </c:pt>
                <c:pt idx="18">
                  <c:v>7.3053096375211197</c:v>
                </c:pt>
                <c:pt idx="19">
                  <c:v>7.3067757883506808</c:v>
                </c:pt>
                <c:pt idx="20">
                  <c:v>7.3085254135388249</c:v>
                </c:pt>
                <c:pt idx="21">
                  <c:v>7.3242056567180533</c:v>
                </c:pt>
                <c:pt idx="22">
                  <c:v>7.338266090060011</c:v>
                </c:pt>
                <c:pt idx="23">
                  <c:v>7.3881685911501096</c:v>
                </c:pt>
                <c:pt idx="24">
                  <c:v>7.3986241266357631</c:v>
                </c:pt>
                <c:pt idx="25">
                  <c:v>7.4044763759840766</c:v>
                </c:pt>
                <c:pt idx="26">
                  <c:v>7.4060791484665591</c:v>
                </c:pt>
                <c:pt idx="27">
                  <c:v>7.4125483422365228</c:v>
                </c:pt>
                <c:pt idx="28">
                  <c:v>7.4216896413841473</c:v>
                </c:pt>
                <c:pt idx="29">
                  <c:v>7.4254124355292106</c:v>
                </c:pt>
                <c:pt idx="30">
                  <c:v>7.429460451916241</c:v>
                </c:pt>
                <c:pt idx="31">
                  <c:v>7.4340670539978913</c:v>
                </c:pt>
                <c:pt idx="32">
                  <c:v>7.4445603823055784</c:v>
                </c:pt>
                <c:pt idx="33">
                  <c:v>7.4580321646320566</c:v>
                </c:pt>
                <c:pt idx="34">
                  <c:v>7.4642847992276948</c:v>
                </c:pt>
                <c:pt idx="35">
                  <c:v>7.4907779268931947</c:v>
                </c:pt>
                <c:pt idx="36">
                  <c:v>7.4939356419601042</c:v>
                </c:pt>
                <c:pt idx="37">
                  <c:v>7.4973715190666912</c:v>
                </c:pt>
                <c:pt idx="38">
                  <c:v>7.5113307142012324</c:v>
                </c:pt>
                <c:pt idx="39">
                  <c:v>7.5166078809439032</c:v>
                </c:pt>
                <c:pt idx="40">
                  <c:v>7.5311081670209834</c:v>
                </c:pt>
                <c:pt idx="41">
                  <c:v>7.5349668350286372</c:v>
                </c:pt>
                <c:pt idx="42">
                  <c:v>7.537254011042533</c:v>
                </c:pt>
                <c:pt idx="43">
                  <c:v>7.5506008269730938</c:v>
                </c:pt>
                <c:pt idx="44">
                  <c:v>7.5583559363831467</c:v>
                </c:pt>
                <c:pt idx="45">
                  <c:v>7.5930522556109601</c:v>
                </c:pt>
                <c:pt idx="46">
                  <c:v>7.5956758962024544</c:v>
                </c:pt>
                <c:pt idx="47">
                  <c:v>7.6034050674704758</c:v>
                </c:pt>
                <c:pt idx="48">
                  <c:v>7.6092787839001774</c:v>
                </c:pt>
                <c:pt idx="49">
                  <c:v>7.6115076600162963</c:v>
                </c:pt>
                <c:pt idx="50">
                  <c:v>7.6310549232749896</c:v>
                </c:pt>
                <c:pt idx="51">
                  <c:v>7.6321728875207384</c:v>
                </c:pt>
                <c:pt idx="52">
                  <c:v>7.6327152455011973</c:v>
                </c:pt>
                <c:pt idx="53">
                  <c:v>7.6349666540727021</c:v>
                </c:pt>
                <c:pt idx="54">
                  <c:v>7.6425950439472681</c:v>
                </c:pt>
                <c:pt idx="55">
                  <c:v>7.6672640250799429</c:v>
                </c:pt>
                <c:pt idx="56">
                  <c:v>7.6710714336166772</c:v>
                </c:pt>
                <c:pt idx="57">
                  <c:v>7.6888027907363661</c:v>
                </c:pt>
                <c:pt idx="58">
                  <c:v>7.6914500931999896</c:v>
                </c:pt>
                <c:pt idx="59">
                  <c:v>7.7106590311797287</c:v>
                </c:pt>
                <c:pt idx="60">
                  <c:v>7.7213014881377644</c:v>
                </c:pt>
                <c:pt idx="61">
                  <c:v>7.7220012800098736</c:v>
                </c:pt>
                <c:pt idx="62">
                  <c:v>7.7263502790255192</c:v>
                </c:pt>
                <c:pt idx="63">
                  <c:v>7.7363142753513081</c:v>
                </c:pt>
                <c:pt idx="64">
                  <c:v>7.751684559410986</c:v>
                </c:pt>
                <c:pt idx="65">
                  <c:v>7.7853831851493798</c:v>
                </c:pt>
                <c:pt idx="66">
                  <c:v>7.7874660133131446</c:v>
                </c:pt>
                <c:pt idx="67">
                  <c:v>7.7917877757173724</c:v>
                </c:pt>
                <c:pt idx="68">
                  <c:v>7.8039478739658934</c:v>
                </c:pt>
                <c:pt idx="69">
                  <c:v>7.8047716112686469</c:v>
                </c:pt>
                <c:pt idx="70">
                  <c:v>7.8054468299984574</c:v>
                </c:pt>
                <c:pt idx="71">
                  <c:v>7.8137063601713246</c:v>
                </c:pt>
                <c:pt idx="72">
                  <c:v>7.83585505935614</c:v>
                </c:pt>
                <c:pt idx="73">
                  <c:v>7.8511129575127967</c:v>
                </c:pt>
                <c:pt idx="74">
                  <c:v>7.8565693958098084</c:v>
                </c:pt>
                <c:pt idx="75">
                  <c:v>7.8608178337893468</c:v>
                </c:pt>
                <c:pt idx="76">
                  <c:v>7.8775558929879139</c:v>
                </c:pt>
                <c:pt idx="77">
                  <c:v>7.8826700578132938</c:v>
                </c:pt>
                <c:pt idx="78">
                  <c:v>7.8875734301958271</c:v>
                </c:pt>
                <c:pt idx="79">
                  <c:v>7.8877698911654388</c:v>
                </c:pt>
                <c:pt idx="80">
                  <c:v>7.9003325855639428</c:v>
                </c:pt>
                <c:pt idx="81">
                  <c:v>7.9165078942636251</c:v>
                </c:pt>
                <c:pt idx="82">
                  <c:v>7.9242913506972021</c:v>
                </c:pt>
                <c:pt idx="83">
                  <c:v>7.9304755197308037</c:v>
                </c:pt>
                <c:pt idx="84">
                  <c:v>7.9431279491186784</c:v>
                </c:pt>
                <c:pt idx="85">
                  <c:v>7.9515370198849462</c:v>
                </c:pt>
                <c:pt idx="86">
                  <c:v>7.954004611671448</c:v>
                </c:pt>
                <c:pt idx="87">
                  <c:v>7.9598068720736546</c:v>
                </c:pt>
                <c:pt idx="88">
                  <c:v>7.9694485499149499</c:v>
                </c:pt>
                <c:pt idx="89">
                  <c:v>7.9822636591583649</c:v>
                </c:pt>
                <c:pt idx="90">
                  <c:v>7.9824390119080189</c:v>
                </c:pt>
                <c:pt idx="91">
                  <c:v>8.0003239947971476</c:v>
                </c:pt>
                <c:pt idx="92">
                  <c:v>8.0013574721696177</c:v>
                </c:pt>
                <c:pt idx="93">
                  <c:v>8.009778704779059</c:v>
                </c:pt>
                <c:pt idx="94">
                  <c:v>8.0135301030319575</c:v>
                </c:pt>
                <c:pt idx="95">
                  <c:v>8.0264014366766574</c:v>
                </c:pt>
                <c:pt idx="96">
                  <c:v>8.0455780696819037</c:v>
                </c:pt>
                <c:pt idx="97">
                  <c:v>8.0538478621733791</c:v>
                </c:pt>
                <c:pt idx="98">
                  <c:v>8.0776716293766633</c:v>
                </c:pt>
                <c:pt idx="99">
                  <c:v>8.0943320407132386</c:v>
                </c:pt>
                <c:pt idx="100">
                  <c:v>8.0966511180168936</c:v>
                </c:pt>
                <c:pt idx="101">
                  <c:v>8.1009589192306972</c:v>
                </c:pt>
                <c:pt idx="102">
                  <c:v>8.1076135395486073</c:v>
                </c:pt>
                <c:pt idx="103">
                  <c:v>8.1137152965375918</c:v>
                </c:pt>
                <c:pt idx="104">
                  <c:v>8.1210392184992557</c:v>
                </c:pt>
                <c:pt idx="105">
                  <c:v>8.151754322249122</c:v>
                </c:pt>
                <c:pt idx="106">
                  <c:v>8.1611353167033798</c:v>
                </c:pt>
                <c:pt idx="107">
                  <c:v>8.1735890928776485</c:v>
                </c:pt>
                <c:pt idx="108">
                  <c:v>8.2160727729207093</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FA6-43AC-A6DC-452ACA41D80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8.1831835262571815</c:v>
                </c:pt>
                <c:pt idx="110">
                  <c:v>8.228790585080322</c:v>
                </c:pt>
                <c:pt idx="111">
                  <c:v>8.2319015309661516</c:v>
                </c:pt>
                <c:pt idx="112">
                  <c:v>8.2419045659669585</c:v>
                </c:pt>
                <c:pt idx="113">
                  <c:v>8.2679773990520662</c:v>
                </c:pt>
                <c:pt idx="114">
                  <c:v>8.2700066919652819</c:v>
                </c:pt>
                <c:pt idx="115">
                  <c:v>8.2974161850298707</c:v>
                </c:pt>
                <c:pt idx="116">
                  <c:v>#N/A</c:v>
                </c:pt>
                <c:pt idx="117">
                  <c:v>#N/A</c:v>
                </c:pt>
                <c:pt idx="118">
                  <c:v>#N/A</c:v>
                </c:pt>
                <c:pt idx="119">
                  <c:v>#N/A</c:v>
                </c:pt>
              </c:numCache>
            </c:numRef>
          </c:val>
          <c:extLst>
            <c:ext xmlns:c16="http://schemas.microsoft.com/office/drawing/2014/chart" uri="{C3380CC4-5D6E-409C-BE32-E72D297353CC}">
              <c16:uniqueId val="{00000004-FFA6-43AC-A6DC-452ACA41D80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8.2836640850223588</c:v>
                </c:pt>
                <c:pt idx="117">
                  <c:v>8.3418742740182061</c:v>
                </c:pt>
                <c:pt idx="118">
                  <c:v>8.4576334211792634</c:v>
                </c:pt>
                <c:pt idx="119">
                  <c:v>#N/A</c:v>
                </c:pt>
              </c:numCache>
            </c:numRef>
          </c:val>
          <c:extLst>
            <c:ext xmlns:c16="http://schemas.microsoft.com/office/drawing/2014/chart" uri="{C3380CC4-5D6E-409C-BE32-E72D297353CC}">
              <c16:uniqueId val="{00000005-FFA6-43AC-A6DC-452ACA41D80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8.6819469621866823</c:v>
                </c:pt>
              </c:numCache>
            </c:numRef>
          </c:val>
          <c:extLst>
            <c:ext xmlns:c16="http://schemas.microsoft.com/office/drawing/2014/chart" uri="{C3380CC4-5D6E-409C-BE32-E72D297353CC}">
              <c16:uniqueId val="{00000006-FFA6-43AC-A6DC-452ACA41D80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8.0003239947971476</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FA6-43AC-A6DC-452ACA41D80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6.4548465051399777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0.3381138875369416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0.1078995659651909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1.126456101167566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0.1078995659651909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0.38702460389055737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0.11354997834268943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7.7706783477371726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7.4640880092258932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Before you left A&amp;E, did a member of staff explain the results of the tests in a way you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min val="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majorUnit val="1"/>
        <c:minorUnit val="0.2"/>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6.7676506845036108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0.24985137022776627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0.32894420010751979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9.1707183630127531E-2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0.95740993577654443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9.1707183630125755E-2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0.31385841774175383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8.2299696418571227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7.9168584063572958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If you had any tests, did a member of staff explain why you needed them in a way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min val="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majorUnit val="1"/>
        <c:minorUnit val="0.2"/>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Cheshire Hospitals NHS Foundation Trust</c:v>
                </c:pt>
                <c:pt idx="1">
                  <c:v>Liverpool University Hospitals NHS Foundation Trust</c:v>
                </c:pt>
                <c:pt idx="2">
                  <c:v>Countess Of Chester Hospital NHS Foundation Trust</c:v>
                </c:pt>
                <c:pt idx="3">
                  <c:v>Warrington And Halton Teaching Hospitals NHS Foundation Trust</c:v>
                </c:pt>
                <c:pt idx="4">
                  <c:v>University Hospitals Of Morecambe Bay NHS Foundation Trust</c:v>
                </c:pt>
              </c:strCache>
            </c:strRef>
          </c:cat>
          <c:val>
            <c:numRef>
              <c:f>Sheet1!$B$2:$B$6</c:f>
              <c:numCache>
                <c:formatCode>0.0</c:formatCode>
                <c:ptCount val="5"/>
                <c:pt idx="0">
                  <c:v>7.8925663460724653</c:v>
                </c:pt>
                <c:pt idx="1">
                  <c:v>7.1505921492354627</c:v>
                </c:pt>
                <c:pt idx="2">
                  <c:v>7.0856567185994273</c:v>
                </c:pt>
                <c:pt idx="3">
                  <c:v>7.0446605799326436</c:v>
                </c:pt>
                <c:pt idx="4">
                  <c:v>6.9936018388333734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Cheshire Hospitals NHS Foundation Trust</c:v>
                </c:pt>
                <c:pt idx="1">
                  <c:v>Liverpool University Hospitals NHS Foundation Trust</c:v>
                </c:pt>
                <c:pt idx="2">
                  <c:v>Countess Of Chester Hospital NHS Foundation Trust</c:v>
                </c:pt>
                <c:pt idx="3">
                  <c:v>Warrington And Halton Teaching Hospitals NHS Foundation Trust</c:v>
                </c:pt>
                <c:pt idx="4">
                  <c:v>University Hospitals Of Morecambe Bay NHS Foundation Trust</c:v>
                </c:pt>
              </c:strCache>
            </c:strRef>
          </c:cat>
          <c:val>
            <c:numRef>
              <c:f>Sheet1!$C$2:$C$6</c:f>
              <c:numCache>
                <c:formatCode>0.0</c:formatCode>
                <c:ptCount val="5"/>
                <c:pt idx="0">
                  <c:v>2.1074336539275347</c:v>
                </c:pt>
                <c:pt idx="1">
                  <c:v>2.8494078507645373</c:v>
                </c:pt>
                <c:pt idx="2">
                  <c:v>2.9143432814005727</c:v>
                </c:pt>
                <c:pt idx="3">
                  <c:v>2.9553394200673564</c:v>
                </c:pt>
                <c:pt idx="4">
                  <c:v>3.0063981611666266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Bolton NHS Foundation Trust</c:v>
                </c:pt>
                <c:pt idx="1">
                  <c:v>Wrightington, Wigan And Leigh NHS Foundation Trust</c:v>
                </c:pt>
                <c:pt idx="2">
                  <c:v>Mersey And West Lancashire Teaching Hospitals NHS Trust</c:v>
                </c:pt>
                <c:pt idx="3">
                  <c:v>Manchester University NHS Foundation Trust</c:v>
                </c:pt>
                <c:pt idx="4">
                  <c:v>Tameside And Glossop Integrated Care NHS Foundation Trust</c:v>
                </c:pt>
              </c:strCache>
            </c:strRef>
          </c:cat>
          <c:val>
            <c:numRef>
              <c:f>Sheet1!$B$2:$B$6</c:f>
              <c:numCache>
                <c:formatCode>0.0</c:formatCode>
                <c:ptCount val="5"/>
                <c:pt idx="0">
                  <c:v>5.4886414417589142</c:v>
                </c:pt>
                <c:pt idx="1">
                  <c:v>6.0794588139825434</c:v>
                </c:pt>
                <c:pt idx="2">
                  <c:v>6.3104533840728223</c:v>
                </c:pt>
                <c:pt idx="3">
                  <c:v>6.3503659008087858</c:v>
                </c:pt>
                <c:pt idx="4">
                  <c:v>6.4633139939974704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4A-4CFD-8F6E-DB02CE71464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Bolton NHS Foundation Trust</c:v>
                </c:pt>
                <c:pt idx="1">
                  <c:v>Wrightington, Wigan And Leigh NHS Foundation Trust</c:v>
                </c:pt>
                <c:pt idx="2">
                  <c:v>Mersey And West Lancashire Teaching Hospitals NHS Trust</c:v>
                </c:pt>
                <c:pt idx="3">
                  <c:v>Manchester University NHS Foundation Trust</c:v>
                </c:pt>
                <c:pt idx="4">
                  <c:v>Tameside And Glossop Integrated Care NHS Foundation Trust</c:v>
                </c:pt>
              </c:strCache>
            </c:strRef>
          </c:cat>
          <c:val>
            <c:numRef>
              <c:f>Sheet1!$C$2:$C$6</c:f>
              <c:numCache>
                <c:formatCode>0.0</c:formatCode>
                <c:ptCount val="5"/>
                <c:pt idx="0">
                  <c:v>4.5113585582410858</c:v>
                </c:pt>
                <c:pt idx="1">
                  <c:v>3.9205411860174566</c:v>
                </c:pt>
                <c:pt idx="2">
                  <c:v>3.6895466159271777</c:v>
                </c:pt>
                <c:pt idx="3">
                  <c:v>3.6496340991912142</c:v>
                </c:pt>
                <c:pt idx="4">
                  <c:v>3.5366860060025296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4A-4CFD-8F6E-DB02CE71464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5.4886414417589142</c:v>
                </c:pt>
                <c:pt idx="1">
                  <c:v>5.6017130074366843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28F-4361-BBD0-F1344219496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#N/A</c:v>
                </c:pt>
                <c:pt idx="2">
                  <c:v>5.6530920384069274</c:v>
                </c:pt>
                <c:pt idx="3">
                  <c:v>5.7680481864819519</c:v>
                </c:pt>
                <c:pt idx="4">
                  <c:v>6.0237876498125118</c:v>
                </c:pt>
                <c:pt idx="5">
                  <c:v>6.0794588139825434</c:v>
                </c:pt>
                <c:pt idx="6">
                  <c:v>6.0967202964033334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28F-4361-BBD0-F1344219496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6.1448137110313228</c:v>
                </c:pt>
                <c:pt idx="8">
                  <c:v>6.2036877606940681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28F-4361-BBD0-F1344219496F}"/>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6.2135579737914659</c:v>
                </c:pt>
                <c:pt idx="10">
                  <c:v>6.2616439110106583</c:v>
                </c:pt>
                <c:pt idx="11">
                  <c:v>6.3104533840728223</c:v>
                </c:pt>
                <c:pt idx="12">
                  <c:v>6.3503659008087858</c:v>
                </c:pt>
                <c:pt idx="13">
                  <c:v>6.373152016290959</c:v>
                </c:pt>
                <c:pt idx="14">
                  <c:v>6.4179297491977323</c:v>
                </c:pt>
                <c:pt idx="15">
                  <c:v>6.4633139939974704</c:v>
                </c:pt>
                <c:pt idx="16">
                  <c:v>6.4768388094611797</c:v>
                </c:pt>
                <c:pt idx="17">
                  <c:v>6.4887131086942729</c:v>
                </c:pt>
                <c:pt idx="18">
                  <c:v>6.5008309220168368</c:v>
                </c:pt>
                <c:pt idx="19">
                  <c:v>6.5142142724519214</c:v>
                </c:pt>
                <c:pt idx="20">
                  <c:v>6.5618838878047772</c:v>
                </c:pt>
                <c:pt idx="21">
                  <c:v>6.5729227866277533</c:v>
                </c:pt>
                <c:pt idx="22">
                  <c:v>6.5754212572109321</c:v>
                </c:pt>
                <c:pt idx="23">
                  <c:v>6.5774981322236314</c:v>
                </c:pt>
                <c:pt idx="24">
                  <c:v>6.5835606905892652</c:v>
                </c:pt>
                <c:pt idx="25">
                  <c:v>6.5903039036521172</c:v>
                </c:pt>
                <c:pt idx="26">
                  <c:v>6.5942674448973992</c:v>
                </c:pt>
                <c:pt idx="27">
                  <c:v>6.622031983889034</c:v>
                </c:pt>
                <c:pt idx="28">
                  <c:v>6.6288999509762219</c:v>
                </c:pt>
                <c:pt idx="29">
                  <c:v>6.6691516168996081</c:v>
                </c:pt>
                <c:pt idx="30">
                  <c:v>6.6844083379278434</c:v>
                </c:pt>
                <c:pt idx="31">
                  <c:v>6.6921524135006036</c:v>
                </c:pt>
                <c:pt idx="32">
                  <c:v>6.706342165414739</c:v>
                </c:pt>
                <c:pt idx="33">
                  <c:v>6.7104150437296921</c:v>
                </c:pt>
                <c:pt idx="34">
                  <c:v>6.7155969752909321</c:v>
                </c:pt>
                <c:pt idx="35">
                  <c:v>6.728837467816267</c:v>
                </c:pt>
                <c:pt idx="36">
                  <c:v>6.7305183296075466</c:v>
                </c:pt>
                <c:pt idx="37">
                  <c:v>6.7313799084231336</c:v>
                </c:pt>
                <c:pt idx="38">
                  <c:v>6.7344721950390314</c:v>
                </c:pt>
                <c:pt idx="39">
                  <c:v>6.753449470876042</c:v>
                </c:pt>
                <c:pt idx="40">
                  <c:v>6.7968989746160986</c:v>
                </c:pt>
                <c:pt idx="41">
                  <c:v>6.8124730270252112</c:v>
                </c:pt>
                <c:pt idx="42">
                  <c:v>6.8188449306222774</c:v>
                </c:pt>
                <c:pt idx="43">
                  <c:v>6.8395043075276956</c:v>
                </c:pt>
                <c:pt idx="44">
                  <c:v>6.8412812839706643</c:v>
                </c:pt>
                <c:pt idx="45">
                  <c:v>6.8534244602548382</c:v>
                </c:pt>
                <c:pt idx="46">
                  <c:v>6.8819477382915126</c:v>
                </c:pt>
                <c:pt idx="47">
                  <c:v>6.8885667952038272</c:v>
                </c:pt>
                <c:pt idx="48">
                  <c:v>6.8963224695175587</c:v>
                </c:pt>
                <c:pt idx="49">
                  <c:v>6.8973632632847366</c:v>
                </c:pt>
                <c:pt idx="50">
                  <c:v>6.9017271311953454</c:v>
                </c:pt>
                <c:pt idx="51">
                  <c:v>6.9020629821191921</c:v>
                </c:pt>
                <c:pt idx="52">
                  <c:v>6.9067501918805689</c:v>
                </c:pt>
                <c:pt idx="53">
                  <c:v>6.9084341850569047</c:v>
                </c:pt>
                <c:pt idx="54">
                  <c:v>6.9101024510932882</c:v>
                </c:pt>
                <c:pt idx="55">
                  <c:v>6.9128783924987367</c:v>
                </c:pt>
                <c:pt idx="56">
                  <c:v>6.9142832731001418</c:v>
                </c:pt>
                <c:pt idx="57">
                  <c:v>6.9173804009883089</c:v>
                </c:pt>
                <c:pt idx="58">
                  <c:v>6.9259926517423827</c:v>
                </c:pt>
                <c:pt idx="59">
                  <c:v>6.9286235140113188</c:v>
                </c:pt>
                <c:pt idx="60">
                  <c:v>6.9379516961516066</c:v>
                </c:pt>
                <c:pt idx="61">
                  <c:v>6.943932181859763</c:v>
                </c:pt>
                <c:pt idx="62">
                  <c:v>6.9524366534300928</c:v>
                </c:pt>
                <c:pt idx="63">
                  <c:v>6.9559599599691833</c:v>
                </c:pt>
                <c:pt idx="64">
                  <c:v>6.9601254365915972</c:v>
                </c:pt>
                <c:pt idx="65">
                  <c:v>6.960238188220222</c:v>
                </c:pt>
                <c:pt idx="66">
                  <c:v>6.9765059046823197</c:v>
                </c:pt>
                <c:pt idx="67">
                  <c:v>6.9773810423556029</c:v>
                </c:pt>
                <c:pt idx="68">
                  <c:v>6.9862301814288719</c:v>
                </c:pt>
                <c:pt idx="69">
                  <c:v>6.9896297266108043</c:v>
                </c:pt>
                <c:pt idx="70">
                  <c:v>6.9936018388333734</c:v>
                </c:pt>
                <c:pt idx="71">
                  <c:v>6.9964869562846674</c:v>
                </c:pt>
                <c:pt idx="72">
                  <c:v>7.0022010070929621</c:v>
                </c:pt>
                <c:pt idx="73">
                  <c:v>7.005004650651883</c:v>
                </c:pt>
                <c:pt idx="74">
                  <c:v>7.0446605799326436</c:v>
                </c:pt>
                <c:pt idx="75">
                  <c:v>7.0498384442211552</c:v>
                </c:pt>
                <c:pt idx="76">
                  <c:v>7.0825460410107111</c:v>
                </c:pt>
                <c:pt idx="77">
                  <c:v>7.0856567185994273</c:v>
                </c:pt>
                <c:pt idx="78">
                  <c:v>7.1009448722448996</c:v>
                </c:pt>
                <c:pt idx="79">
                  <c:v>7.1205609411053867</c:v>
                </c:pt>
                <c:pt idx="80">
                  <c:v>7.1462011552825437</c:v>
                </c:pt>
                <c:pt idx="81">
                  <c:v>7.1480807243488762</c:v>
                </c:pt>
                <c:pt idx="82">
                  <c:v>7.1505921492354627</c:v>
                </c:pt>
                <c:pt idx="83">
                  <c:v>7.1584316316382779</c:v>
                </c:pt>
                <c:pt idx="84">
                  <c:v>7.2019926476220046</c:v>
                </c:pt>
                <c:pt idx="85">
                  <c:v>7.2129406570009706</c:v>
                </c:pt>
                <c:pt idx="86">
                  <c:v>7.2508740725551517</c:v>
                </c:pt>
                <c:pt idx="87">
                  <c:v>7.2700184425453873</c:v>
                </c:pt>
                <c:pt idx="88">
                  <c:v>7.2778921302276878</c:v>
                </c:pt>
                <c:pt idx="89">
                  <c:v>7.3302741088693057</c:v>
                </c:pt>
                <c:pt idx="90">
                  <c:v>7.3355631464225013</c:v>
                </c:pt>
                <c:pt idx="91">
                  <c:v>7.3481147679494931</c:v>
                </c:pt>
                <c:pt idx="92">
                  <c:v>7.3563034639219644</c:v>
                </c:pt>
                <c:pt idx="93">
                  <c:v>7.3873377744281417</c:v>
                </c:pt>
                <c:pt idx="94">
                  <c:v>7.4119066668030413</c:v>
                </c:pt>
                <c:pt idx="95">
                  <c:v>7.4179535503196927</c:v>
                </c:pt>
                <c:pt idx="96">
                  <c:v>7.4216944038700756</c:v>
                </c:pt>
                <c:pt idx="97">
                  <c:v>7.464725875897809</c:v>
                </c:pt>
                <c:pt idx="98">
                  <c:v>7.4819035621185446</c:v>
                </c:pt>
                <c:pt idx="99">
                  <c:v>7.5013803524262972</c:v>
                </c:pt>
                <c:pt idx="100">
                  <c:v>7.5152698944149527</c:v>
                </c:pt>
                <c:pt idx="101">
                  <c:v>7.5153777385023837</c:v>
                </c:pt>
                <c:pt idx="102">
                  <c:v>7.5371173158933544</c:v>
                </c:pt>
                <c:pt idx="103">
                  <c:v>7.539169467239824</c:v>
                </c:pt>
                <c:pt idx="104">
                  <c:v>7.6027180263212557</c:v>
                </c:pt>
                <c:pt idx="105">
                  <c:v>7.6226123494499678</c:v>
                </c:pt>
                <c:pt idx="106">
                  <c:v>7.6487827553411716</c:v>
                </c:pt>
                <c:pt idx="107">
                  <c:v>7.6567493624575</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28F-4361-BBD0-F1344219496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7.6932847042343164</c:v>
                </c:pt>
                <c:pt idx="109">
                  <c:v>7.7211064279633241</c:v>
                </c:pt>
                <c:pt idx="110">
                  <c:v>7.7486255450731081</c:v>
                </c:pt>
                <c:pt idx="111">
                  <c:v>7.766836797190324</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28F-4361-BBD0-F1344219496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7.8157519710656684</c:v>
                </c:pt>
                <c:pt idx="113">
                  <c:v>7.8925663460724653</c:v>
                </c:pt>
                <c:pt idx="114">
                  <c:v>7.9425020583351333</c:v>
                </c:pt>
                <c:pt idx="115">
                  <c:v>7.9588959524473193</c:v>
                </c:pt>
                <c:pt idx="116">
                  <c:v>7.973972509812234</c:v>
                </c:pt>
                <c:pt idx="117">
                  <c:v>8.0023487988840127</c:v>
                </c:pt>
                <c:pt idx="118">
                  <c:v>8.01847037715814</c:v>
                </c:pt>
                <c:pt idx="119">
                  <c:v>8.0257100969265771</c:v>
                </c:pt>
              </c:numCache>
            </c:numRef>
          </c:val>
          <c:extLst>
            <c:ext xmlns:c16="http://schemas.microsoft.com/office/drawing/2014/chart" uri="{C3380CC4-5D6E-409C-BE32-E72D297353CC}">
              <c16:uniqueId val="{00000005-F28F-4361-BBD0-F1344219496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F28F-4361-BBD0-F1344219496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6.8188449306222774</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28F-4361-BBD0-F1344219496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4.2164450831177547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0.26278292113094537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0.61912216120906294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0.17260662966217843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1.8019886303125414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0.17260662966217843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0.37096118943790568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5.9424609923862723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6.1719511102762121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While you were in A&amp;E, were you able to get food or drinks?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min val="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majorUnit val="1"/>
        <c:minorUnit val="0.2"/>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6.0171234788103014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0.13262582406726242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0.5885077556182825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0.16407156227286723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1.7128837423682466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0.16407156227286812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0.41849551122604822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7.6952288688582824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7.7587704919528369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While you were in A&amp;E, did you feel safe around other patients or visitors?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min val="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majorUnit val="1"/>
        <c:minorUnit val="0.2"/>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289799981898817E-2"/>
          <c:y val="0.12507051738016506"/>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8023-403E-BC1B-B5D02923D26C}"/>
              </c:ext>
            </c:extLst>
          </c:dPt>
          <c:dPt>
            <c:idx val="1"/>
            <c:bubble3D val="0"/>
            <c:spPr>
              <a:solidFill>
                <a:srgbClr val="F2F2F2"/>
              </a:solidFill>
              <a:ln>
                <a:noFill/>
              </a:ln>
            </c:spPr>
            <c:extLst>
              <c:ext xmlns:c16="http://schemas.microsoft.com/office/drawing/2014/chart" uri="{C3380CC4-5D6E-409C-BE32-E72D297353CC}">
                <c16:uniqueId val="{00000007-8023-403E-BC1B-B5D02923D26C}"/>
              </c:ext>
            </c:extLst>
          </c:dPt>
          <c:cat>
            <c:strRef>
              <c:f>'for chart'!$A$1:$A$2</c:f>
              <c:strCache>
                <c:ptCount val="2"/>
                <c:pt idx="0">
                  <c:v>Yes</c:v>
                </c:pt>
                <c:pt idx="1">
                  <c:v>No</c:v>
                </c:pt>
              </c:strCache>
            </c:strRef>
          </c:cat>
          <c:val>
            <c:numRef>
              <c:f>'for chart'!$B$1:$B$2</c:f>
              <c:numCache>
                <c:formatCode>0%</c:formatCode>
                <c:ptCount val="2"/>
                <c:pt idx="0">
                  <c:v>0.82481751824817517</c:v>
                </c:pt>
                <c:pt idx="1">
                  <c:v>0.17518248175182483</c:v>
                </c:pt>
              </c:numCache>
            </c:numRef>
          </c:val>
          <c:extLst>
            <c:ext xmlns:c16="http://schemas.microsoft.com/office/drawing/2014/chart" uri="{C3380CC4-5D6E-409C-BE32-E72D297353CC}">
              <c16:uniqueId val="{00000002-8023-403E-BC1B-B5D02923D26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Countess Of Chester Hospital NHS Foundation Trust</c:v>
                </c:pt>
                <c:pt idx="2">
                  <c:v>East Cheshire NHS Trust</c:v>
                </c:pt>
                <c:pt idx="3">
                  <c:v>Wirral University Teaching Hospital NHS Foundation Trust</c:v>
                </c:pt>
                <c:pt idx="4">
                  <c:v>Northern Care Alliance NHS Foundation Trust</c:v>
                </c:pt>
              </c:strCache>
            </c:strRef>
          </c:cat>
          <c:val>
            <c:numRef>
              <c:f>Sheet1!$B$2:$B$6</c:f>
              <c:numCache>
                <c:formatCode>0.0</c:formatCode>
                <c:ptCount val="5"/>
                <c:pt idx="0">
                  <c:v>7.3114208925592283</c:v>
                </c:pt>
                <c:pt idx="1">
                  <c:v>7.271263660166305</c:v>
                </c:pt>
                <c:pt idx="2">
                  <c:v>7.2527243758358892</c:v>
                </c:pt>
                <c:pt idx="3">
                  <c:v>7.188836059965988</c:v>
                </c:pt>
                <c:pt idx="4">
                  <c:v>7.186268568234766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Countess Of Chester Hospital NHS Foundation Trust</c:v>
                </c:pt>
                <c:pt idx="2">
                  <c:v>East Cheshire NHS Trust</c:v>
                </c:pt>
                <c:pt idx="3">
                  <c:v>Wirral University Teaching Hospital NHS Foundation Trust</c:v>
                </c:pt>
                <c:pt idx="4">
                  <c:v>Northern Care Alliance NHS Foundation Trust</c:v>
                </c:pt>
              </c:strCache>
            </c:strRef>
          </c:cat>
          <c:val>
            <c:numRef>
              <c:f>Sheet1!$C$2:$C$6</c:f>
              <c:numCache>
                <c:formatCode>0.0</c:formatCode>
                <c:ptCount val="5"/>
                <c:pt idx="0">
                  <c:v>2.6885791074407717</c:v>
                </c:pt>
                <c:pt idx="1">
                  <c:v>2.728736339833695</c:v>
                </c:pt>
                <c:pt idx="2">
                  <c:v>2.7472756241641108</c:v>
                </c:pt>
                <c:pt idx="3">
                  <c:v>2.811163940034012</c:v>
                </c:pt>
                <c:pt idx="4">
                  <c:v>2.813731431765234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Wrightington, Wigan And Leigh NHS Foundation Trust</c:v>
                </c:pt>
                <c:pt idx="2">
                  <c:v>Tameside And Glossop Integrated Care NHS Foundation Trust</c:v>
                </c:pt>
                <c:pt idx="3">
                  <c:v>East Lancashire Hospitals NHS Trust</c:v>
                </c:pt>
                <c:pt idx="4">
                  <c:v>Bolton NHS Foundation Trust</c:v>
                </c:pt>
              </c:strCache>
            </c:strRef>
          </c:cat>
          <c:val>
            <c:numRef>
              <c:f>Sheet1!$B$2:$B$6</c:f>
              <c:numCache>
                <c:formatCode>0.0</c:formatCode>
                <c:ptCount val="5"/>
                <c:pt idx="0">
                  <c:v>6.4357769854713283</c:v>
                </c:pt>
                <c:pt idx="1">
                  <c:v>6.44480360991881</c:v>
                </c:pt>
                <c:pt idx="2">
                  <c:v>6.4896190308827766</c:v>
                </c:pt>
                <c:pt idx="3">
                  <c:v>6.5268569166844479</c:v>
                </c:pt>
                <c:pt idx="4">
                  <c:v>6.6841000885235697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4A-4CFD-8F6E-DB02CE71464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Wrightington, Wigan And Leigh NHS Foundation Trust</c:v>
                </c:pt>
                <c:pt idx="2">
                  <c:v>Tameside And Glossop Integrated Care NHS Foundation Trust</c:v>
                </c:pt>
                <c:pt idx="3">
                  <c:v>East Lancashire Hospitals NHS Trust</c:v>
                </c:pt>
                <c:pt idx="4">
                  <c:v>Bolton NHS Foundation Trust</c:v>
                </c:pt>
              </c:strCache>
            </c:strRef>
          </c:cat>
          <c:val>
            <c:numRef>
              <c:f>Sheet1!$C$2:$C$6</c:f>
              <c:numCache>
                <c:formatCode>0.0</c:formatCode>
                <c:ptCount val="5"/>
                <c:pt idx="0">
                  <c:v>3.5642230145286717</c:v>
                </c:pt>
                <c:pt idx="1">
                  <c:v>3.55519639008119</c:v>
                </c:pt>
                <c:pt idx="2">
                  <c:v>3.5103809691172234</c:v>
                </c:pt>
                <c:pt idx="3">
                  <c:v>3.4731430833155521</c:v>
                </c:pt>
                <c:pt idx="4">
                  <c:v>3.3158999114764303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4A-4CFD-8F6E-DB02CE71464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434F-4104-B4D2-3B35ED4F628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6.099316190119751</c:v>
                </c:pt>
                <c:pt idx="1">
                  <c:v>6.2907261380608892</c:v>
                </c:pt>
                <c:pt idx="2">
                  <c:v>6.3113993522542682</c:v>
                </c:pt>
                <c:pt idx="3">
                  <c:v>6.4357769854713283</c:v>
                </c:pt>
                <c:pt idx="4">
                  <c:v>6.44480360991881</c:v>
                </c:pt>
                <c:pt idx="5">
                  <c:v>6.4723466022291074</c:v>
                </c:pt>
                <c:pt idx="6">
                  <c:v>6.4745820262921541</c:v>
                </c:pt>
                <c:pt idx="7">
                  <c:v>6.4896190308827766</c:v>
                </c:pt>
                <c:pt idx="8">
                  <c:v>6.4986635395622914</c:v>
                </c:pt>
                <c:pt idx="9">
                  <c:v>6.5447680469270288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434F-4104-B4D2-3B35ED4F628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#N/A</c:v>
                </c:pt>
                <c:pt idx="9">
                  <c:v>#N/A</c:v>
                </c:pt>
                <c:pt idx="10">
                  <c:v>6.5348658834798989</c:v>
                </c:pt>
                <c:pt idx="11">
                  <c:v>6.5390746577268546</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434F-4104-B4D2-3B35ED4F628B}"/>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6.5268569166844479</c:v>
                </c:pt>
                <c:pt idx="13">
                  <c:v>6.6205571781441401</c:v>
                </c:pt>
                <c:pt idx="14">
                  <c:v>6.6841000885235697</c:v>
                </c:pt>
                <c:pt idx="15">
                  <c:v>6.7024747637149797</c:v>
                </c:pt>
                <c:pt idx="16">
                  <c:v>6.7040245390027806</c:v>
                </c:pt>
                <c:pt idx="17">
                  <c:v>6.7046042029298771</c:v>
                </c:pt>
                <c:pt idx="18">
                  <c:v>6.7085395373253212</c:v>
                </c:pt>
                <c:pt idx="19">
                  <c:v>6.7330958574853659</c:v>
                </c:pt>
                <c:pt idx="20">
                  <c:v>6.73568629057376</c:v>
                </c:pt>
                <c:pt idx="21">
                  <c:v>6.7367001861023539</c:v>
                </c:pt>
                <c:pt idx="22">
                  <c:v>6.7619451340329091</c:v>
                </c:pt>
                <c:pt idx="23">
                  <c:v>6.7854657254005222</c:v>
                </c:pt>
                <c:pt idx="24">
                  <c:v>6.7894276870174126</c:v>
                </c:pt>
                <c:pt idx="25">
                  <c:v>6.7907971047146454</c:v>
                </c:pt>
                <c:pt idx="26">
                  <c:v>6.8161523232061594</c:v>
                </c:pt>
                <c:pt idx="27">
                  <c:v>6.8177757612241798</c:v>
                </c:pt>
                <c:pt idx="28">
                  <c:v>6.8183750600140201</c:v>
                </c:pt>
                <c:pt idx="29">
                  <c:v>6.8264018586260686</c:v>
                </c:pt>
                <c:pt idx="30">
                  <c:v>6.8268916558487076</c:v>
                </c:pt>
                <c:pt idx="31">
                  <c:v>6.8295460118142213</c:v>
                </c:pt>
                <c:pt idx="32">
                  <c:v>6.8555834044447508</c:v>
                </c:pt>
                <c:pt idx="33">
                  <c:v>6.8684591895882594</c:v>
                </c:pt>
                <c:pt idx="34">
                  <c:v>6.8710571043254518</c:v>
                </c:pt>
                <c:pt idx="35">
                  <c:v>6.8717793600847301</c:v>
                </c:pt>
                <c:pt idx="36">
                  <c:v>6.875605877063899</c:v>
                </c:pt>
                <c:pt idx="37">
                  <c:v>6.8965167404869856</c:v>
                </c:pt>
                <c:pt idx="38">
                  <c:v>6.906173356885672</c:v>
                </c:pt>
                <c:pt idx="39">
                  <c:v>6.9134796436600556</c:v>
                </c:pt>
                <c:pt idx="40">
                  <c:v>6.9186257959662338</c:v>
                </c:pt>
                <c:pt idx="41">
                  <c:v>6.9268953149621169</c:v>
                </c:pt>
                <c:pt idx="42">
                  <c:v>6.9295403668047708</c:v>
                </c:pt>
                <c:pt idx="43">
                  <c:v>6.9296675552554339</c:v>
                </c:pt>
                <c:pt idx="44">
                  <c:v>6.9367860457714414</c:v>
                </c:pt>
                <c:pt idx="45">
                  <c:v>6.9453749675962442</c:v>
                </c:pt>
                <c:pt idx="46">
                  <c:v>6.95015733174316</c:v>
                </c:pt>
                <c:pt idx="47">
                  <c:v>6.9588393778079771</c:v>
                </c:pt>
                <c:pt idx="48">
                  <c:v>6.9610116902265364</c:v>
                </c:pt>
                <c:pt idx="49">
                  <c:v>6.9618680929907359</c:v>
                </c:pt>
                <c:pt idx="50">
                  <c:v>6.9654029351394708</c:v>
                </c:pt>
                <c:pt idx="51">
                  <c:v>6.9655405650337752</c:v>
                </c:pt>
                <c:pt idx="52">
                  <c:v>6.9777590591379877</c:v>
                </c:pt>
                <c:pt idx="53">
                  <c:v>6.9778144148339756</c:v>
                </c:pt>
                <c:pt idx="54">
                  <c:v>6.991067670825263</c:v>
                </c:pt>
                <c:pt idx="55">
                  <c:v>6.991713915352288</c:v>
                </c:pt>
                <c:pt idx="56">
                  <c:v>7.0014837763905788</c:v>
                </c:pt>
                <c:pt idx="57">
                  <c:v>7.0096672173486372</c:v>
                </c:pt>
                <c:pt idx="58">
                  <c:v>7.0105694497800144</c:v>
                </c:pt>
                <c:pt idx="59">
                  <c:v>7.0115444762575958</c:v>
                </c:pt>
                <c:pt idx="60">
                  <c:v>7.0310401451621747</c:v>
                </c:pt>
                <c:pt idx="61">
                  <c:v>7.0316990829782853</c:v>
                </c:pt>
                <c:pt idx="62">
                  <c:v>7.0439359342056598</c:v>
                </c:pt>
                <c:pt idx="63">
                  <c:v>7.048647623173772</c:v>
                </c:pt>
                <c:pt idx="64">
                  <c:v>7.0590116862739194</c:v>
                </c:pt>
                <c:pt idx="65">
                  <c:v>7.0734600819028977</c:v>
                </c:pt>
                <c:pt idx="66">
                  <c:v>7.0806842688160554</c:v>
                </c:pt>
                <c:pt idx="67">
                  <c:v>7.081388441767996</c:v>
                </c:pt>
                <c:pt idx="68">
                  <c:v>7.0818668022169344</c:v>
                </c:pt>
                <c:pt idx="69">
                  <c:v>7.0970912730893954</c:v>
                </c:pt>
                <c:pt idx="70">
                  <c:v>7.0986385693488714</c:v>
                </c:pt>
                <c:pt idx="71">
                  <c:v>7.1009777486538663</c:v>
                </c:pt>
                <c:pt idx="72">
                  <c:v>7.1089025115797808</c:v>
                </c:pt>
                <c:pt idx="73">
                  <c:v>7.1171397477405209</c:v>
                </c:pt>
                <c:pt idx="74">
                  <c:v>7.1235383874880718</c:v>
                </c:pt>
                <c:pt idx="75">
                  <c:v>7.1334029992644021</c:v>
                </c:pt>
                <c:pt idx="76">
                  <c:v>7.1511049389876433</c:v>
                </c:pt>
                <c:pt idx="77">
                  <c:v>7.1519539047633538</c:v>
                </c:pt>
                <c:pt idx="78">
                  <c:v>7.1698545780804386</c:v>
                </c:pt>
                <c:pt idx="79">
                  <c:v>7.1722067176401403</c:v>
                </c:pt>
                <c:pt idx="80">
                  <c:v>7.1731729674020928</c:v>
                </c:pt>
                <c:pt idx="81">
                  <c:v>7.1844151503627938</c:v>
                </c:pt>
                <c:pt idx="82">
                  <c:v>7.1844572358612782</c:v>
                </c:pt>
                <c:pt idx="83">
                  <c:v>7.186268568234766</c:v>
                </c:pt>
                <c:pt idx="84">
                  <c:v>7.188836059965988</c:v>
                </c:pt>
                <c:pt idx="85">
                  <c:v>7.1993691277853156</c:v>
                </c:pt>
                <c:pt idx="86">
                  <c:v>7.2029602230187999</c:v>
                </c:pt>
                <c:pt idx="87">
                  <c:v>7.2267513298858139</c:v>
                </c:pt>
                <c:pt idx="88">
                  <c:v>7.2338345603412684</c:v>
                </c:pt>
                <c:pt idx="89">
                  <c:v>7.234624511441611</c:v>
                </c:pt>
                <c:pt idx="90">
                  <c:v>7.2458239229123773</c:v>
                </c:pt>
                <c:pt idx="91">
                  <c:v>7.2527243758358892</c:v>
                </c:pt>
                <c:pt idx="92">
                  <c:v>7.2528334895264406</c:v>
                </c:pt>
                <c:pt idx="93">
                  <c:v>7.2640539144230134</c:v>
                </c:pt>
                <c:pt idx="94">
                  <c:v>7.2642132669257196</c:v>
                </c:pt>
                <c:pt idx="95">
                  <c:v>7.2659032676578406</c:v>
                </c:pt>
                <c:pt idx="96">
                  <c:v>7.2706690663398952</c:v>
                </c:pt>
                <c:pt idx="97">
                  <c:v>7.271263660166305</c:v>
                </c:pt>
                <c:pt idx="98">
                  <c:v>7.2740361199948591</c:v>
                </c:pt>
                <c:pt idx="99">
                  <c:v>7.2873793543587091</c:v>
                </c:pt>
                <c:pt idx="100">
                  <c:v>7.3114208925592283</c:v>
                </c:pt>
                <c:pt idx="101">
                  <c:v>7.3261809151704984</c:v>
                </c:pt>
                <c:pt idx="102">
                  <c:v>7.3618126091831133</c:v>
                </c:pt>
                <c:pt idx="103">
                  <c:v>7.3683937063235661</c:v>
                </c:pt>
                <c:pt idx="104">
                  <c:v>7.3792158768998686</c:v>
                </c:pt>
                <c:pt idx="105">
                  <c:v>7.3836989852939467</c:v>
                </c:pt>
                <c:pt idx="106">
                  <c:v>7.4248094889751091</c:v>
                </c:pt>
                <c:pt idx="107">
                  <c:v>7.4407603250784726</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434F-4104-B4D2-3B35ED4F628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7.4040591499454411</c:v>
                </c:pt>
                <c:pt idx="109">
                  <c:v>7.4556595218914952</c:v>
                </c:pt>
                <c:pt idx="110">
                  <c:v>7.5084291210827541</c:v>
                </c:pt>
                <c:pt idx="111">
                  <c:v>7.5283299225978588</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434F-4104-B4D2-3B35ED4F628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7.5294973527140474</c:v>
                </c:pt>
                <c:pt idx="113">
                  <c:v>7.5636384930925518</c:v>
                </c:pt>
                <c:pt idx="114">
                  <c:v>7.5655917541872064</c:v>
                </c:pt>
                <c:pt idx="115">
                  <c:v>7.6073577402232502</c:v>
                </c:pt>
                <c:pt idx="116">
                  <c:v>7.7036600006852254</c:v>
                </c:pt>
                <c:pt idx="117">
                  <c:v>7.7367341669190903</c:v>
                </c:pt>
                <c:pt idx="118">
                  <c:v>#N/A</c:v>
                </c:pt>
                <c:pt idx="119">
                  <c:v>#N/A</c:v>
                </c:pt>
              </c:numCache>
            </c:numRef>
          </c:val>
          <c:extLst>
            <c:ext xmlns:c16="http://schemas.microsoft.com/office/drawing/2014/chart" uri="{C3380CC4-5D6E-409C-BE32-E72D297353CC}">
              <c16:uniqueId val="{00000005-434F-4104-B4D2-3B35ED4F628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7.9365702048465856</c:v>
                </c:pt>
                <c:pt idx="119">
                  <c:v>8.0292127888586222</c:v>
                </c:pt>
              </c:numCache>
            </c:numRef>
          </c:val>
          <c:extLst>
            <c:ext xmlns:c16="http://schemas.microsoft.com/office/drawing/2014/chart" uri="{C3380CC4-5D6E-409C-BE32-E72D297353CC}">
              <c16:uniqueId val="{00000006-434F-4104-B4D2-3B35ED4F628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7.188836059965988</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434F-4104-B4D2-3B35ED4F628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3.0622343786893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9.2344590542747795E-2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0.470265442857694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0.13110648951693626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1.3687330778203353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0.13110648951693538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0.470265442857694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6.956151538142219E-2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4.3393272071753204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4.4403174405168464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Thinking about any new medication you were to take at home, were you given any of the following?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min val="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majorUnit val="1"/>
        <c:minorUnit val="0.2"/>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4.9955894779112962</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0.30029452729495176</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0.53454601055254081</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0.14902743119492623</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1.5558251565628289</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0.14902743119492623</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0.53454601055254169</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0.33537588113327033</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7.526782493660944</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0.0</c:formatCode>
                <c:ptCount val="1"/>
                <c:pt idx="0">
                  <c:v>6.7573700252351294</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Before you left A&amp;E, did hospital staff give you information on how to care for your condition at home?</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min val="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majorUnit val="1"/>
        <c:minorUnit val="0.2"/>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7.8207199902908471</c:v>
                </c:pt>
              </c:numCache>
            </c:numRef>
          </c:val>
          <c:extLs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3.3129491832525559E-2</c:v>
                </c:pt>
              </c:numCache>
            </c:numRef>
          </c:val>
          <c:extLs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0.2550640865479874</c:v>
                </c:pt>
              </c:numCache>
            </c:numRef>
          </c:val>
          <c:extLs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7.1109960336315226E-2</c:v>
                </c:pt>
              </c:numCache>
            </c:numRef>
          </c:val>
          <c:extLs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0.74237785813214074</c:v>
                </c:pt>
              </c:numCache>
            </c:numRef>
          </c:val>
          <c:extLs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7.1109960336315226E-2</c:v>
                </c:pt>
              </c:numCache>
            </c:numRef>
          </c:val>
          <c:extLs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0.16659549572015386</c:v>
                </c:pt>
              </c:numCache>
            </c:numRef>
          </c:val>
          <c:extLs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8.5198125683031503</c:v>
                </c:pt>
              </c:numCache>
            </c:numRef>
          </c:xVal>
          <c:yVal>
            <c:numLit>
              <c:formatCode>General</c:formatCode>
              <c:ptCount val="1"/>
              <c:pt idx="0">
                <c:v>1</c:v>
              </c:pt>
            </c:numLit>
          </c:yVal>
          <c:smooth val="0"/>
          <c:extLs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0E-4252-BF8A-1AE96699AE36}"/>
              </c:ext>
            </c:extLst>
          </c:dPt>
          <c:xVal>
            <c:numRef>
              <c:f>Sheet1!$B$12</c:f>
              <c:numCache>
                <c:formatCode>0.0</c:formatCode>
                <c:ptCount val="1"/>
                <c:pt idx="0">
                  <c:v>8.5512124580737456</c:v>
                </c:pt>
              </c:numCache>
            </c:numRef>
          </c:xVal>
          <c:yVal>
            <c:numLit>
              <c:formatCode>General</c:formatCode>
              <c:ptCount val="1"/>
              <c:pt idx="0">
                <c:v>1</c:v>
              </c:pt>
            </c:numLit>
          </c:yVal>
          <c:smooth val="0"/>
          <c:extLs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0E-4252-BF8A-1AE96699AE3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To what extent did you understand the information you were given on how to care for your condition at home?</c:v>
                  </c:pt>
                </c15:dlblRangeCache>
              </c15:datalabelsRange>
            </c:ext>
            <c:ext xmlns:c16="http://schemas.microsoft.com/office/drawing/2014/chart" uri="{C3380CC4-5D6E-409C-BE32-E72D297353CC}">
              <c16:uniqueId val="{0000000C-F30E-4252-BF8A-1AE96699AE36}"/>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min val="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majorUnit val="1"/>
        <c:minorUnit val="0.2"/>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7.469426846648294</c:v>
                </c:pt>
              </c:numCache>
            </c:numRef>
          </c:val>
          <c:extLs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0.2332202975981561</c:v>
                </c:pt>
              </c:numCache>
            </c:numRef>
          </c:val>
          <c:extLs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0.24474018410962906</c:v>
                </c:pt>
              </c:numCache>
            </c:numRef>
          </c:val>
          <c:extLs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6.823173352342593E-2</c:v>
                </c:pt>
              </c:numCache>
            </c:numRef>
          </c:val>
          <c:extLs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0.71232958013471759</c:v>
                </c:pt>
              </c:numCache>
            </c:numRef>
          </c:val>
          <c:extLs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6.823173352342593E-2</c:v>
                </c:pt>
              </c:numCache>
            </c:numRef>
          </c:val>
          <c:extLs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0.24474018410962906</c:v>
                </c:pt>
              </c:numCache>
            </c:numRef>
          </c:val>
          <c:extLs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0.22941197582615835</c:v>
                </c:pt>
              </c:numCache>
            </c:numRef>
          </c:val>
          <c:extLs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8.3694219707245399</c:v>
                </c:pt>
              </c:numCache>
            </c:numRef>
          </c:xVal>
          <c:yVal>
            <c:numLit>
              <c:formatCode>General</c:formatCode>
              <c:ptCount val="1"/>
              <c:pt idx="0">
                <c:v>1</c:v>
              </c:pt>
            </c:numLit>
          </c:yVal>
          <c:smooth val="0"/>
          <c:extLs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05-413B-A6D0-31C628033B44}"/>
              </c:ext>
            </c:extLst>
          </c:dPt>
          <c:xVal>
            <c:numRef>
              <c:f>Sheet1!$B$12</c:f>
              <c:numCache>
                <c:formatCode>0.0</c:formatCode>
                <c:ptCount val="1"/>
                <c:pt idx="0">
                  <c:v>8.3717838519468639</c:v>
                </c:pt>
              </c:numCache>
            </c:numRef>
          </c:xVal>
          <c:yVal>
            <c:numLit>
              <c:formatCode>General</c:formatCode>
              <c:ptCount val="1"/>
              <c:pt idx="0">
                <c:v>1</c:v>
              </c:pt>
            </c:numLit>
          </c:yVal>
          <c:smooth val="0"/>
          <c:extLs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05-413B-A6D0-31C628033B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From the information you were given by hospital staff, did you feel able to care for your condition at home?</c:v>
                  </c:pt>
                </c15:dlblRangeCache>
              </c15:datalabelsRange>
            </c:ext>
            <c:ext xmlns:c16="http://schemas.microsoft.com/office/drawing/2014/chart" uri="{C3380CC4-5D6E-409C-BE32-E72D297353CC}">
              <c16:uniqueId val="{0000000C-BB05-413B-A6D0-31C628033B44}"/>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min val="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majorUnit val="1"/>
        <c:minorUnit val="0.2"/>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Wirral University Teaching Hospital NHS Foundation Trust</c:v>
                </c:pt>
                <c:pt idx="1">
                  <c:v>Mid Cheshire Hospitals NHS Foundation Trust</c:v>
                </c:pt>
                <c:pt idx="2">
                  <c:v>Manchester University NHS Foundation Trust</c:v>
                </c:pt>
                <c:pt idx="3">
                  <c:v>Warrington And Halton Teaching Hospitals NHS Foundation Trust</c:v>
                </c:pt>
                <c:pt idx="4">
                  <c:v>Stockport NHS Foundation Trust</c:v>
                </c:pt>
              </c:strCache>
            </c:strRef>
          </c:cat>
          <c:val>
            <c:numRef>
              <c:f>Sheet1!$B$2:$B$6</c:f>
              <c:numCache>
                <c:formatCode>0.0</c:formatCode>
                <c:ptCount val="5"/>
                <c:pt idx="0">
                  <c:v>8.4475312165816305</c:v>
                </c:pt>
                <c:pt idx="1">
                  <c:v>8.1963081555786879</c:v>
                </c:pt>
                <c:pt idx="2">
                  <c:v>8.1173536380130784</c:v>
                </c:pt>
                <c:pt idx="3">
                  <c:v>8.0769435951644617</c:v>
                </c:pt>
                <c:pt idx="4">
                  <c:v>7.9576772798535833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Wirral University Teaching Hospital NHS Foundation Trust</c:v>
                </c:pt>
                <c:pt idx="1">
                  <c:v>Mid Cheshire Hospitals NHS Foundation Trust</c:v>
                </c:pt>
                <c:pt idx="2">
                  <c:v>Manchester University NHS Foundation Trust</c:v>
                </c:pt>
                <c:pt idx="3">
                  <c:v>Warrington And Halton Teaching Hospitals NHS Foundation Trust</c:v>
                </c:pt>
                <c:pt idx="4">
                  <c:v>Stockport NHS Foundation Trust</c:v>
                </c:pt>
              </c:strCache>
            </c:strRef>
          </c:cat>
          <c:val>
            <c:numRef>
              <c:f>Sheet1!$C$2:$C$6</c:f>
              <c:numCache>
                <c:formatCode>0.0</c:formatCode>
                <c:ptCount val="5"/>
                <c:pt idx="0">
                  <c:v>1.5524687834183695</c:v>
                </c:pt>
                <c:pt idx="1">
                  <c:v>1.8036918444213121</c:v>
                </c:pt>
                <c:pt idx="2">
                  <c:v>1.8826463619869216</c:v>
                </c:pt>
                <c:pt idx="3">
                  <c:v>1.9230564048355383</c:v>
                </c:pt>
                <c:pt idx="4">
                  <c:v>2.0423227201464167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Lancashire Hospitals NHS Trust</c:v>
                </c:pt>
                <c:pt idx="1">
                  <c:v>Wrightington, Wigan And Leigh NHS Foundation Trust</c:v>
                </c:pt>
                <c:pt idx="2">
                  <c:v>Tameside And Glossop Integrated Care NHS Foundation Trust</c:v>
                </c:pt>
                <c:pt idx="3">
                  <c:v>Countess Of Chester Hospital NHS Foundation Trust</c:v>
                </c:pt>
                <c:pt idx="4">
                  <c:v>Mersey And West Lancashire Teaching Hospitals NHS Trust</c:v>
                </c:pt>
              </c:strCache>
            </c:strRef>
          </c:cat>
          <c:val>
            <c:numRef>
              <c:f>Sheet1!$B$2:$B$6</c:f>
              <c:numCache>
                <c:formatCode>0.0</c:formatCode>
                <c:ptCount val="5"/>
                <c:pt idx="0">
                  <c:v>6.5762609300949224</c:v>
                </c:pt>
                <c:pt idx="1">
                  <c:v>6.7945984123944267</c:v>
                </c:pt>
                <c:pt idx="2">
                  <c:v>6.9786699770339968</c:v>
                </c:pt>
                <c:pt idx="3">
                  <c:v>7.1051918397169596</c:v>
                </c:pt>
                <c:pt idx="4">
                  <c:v>7.1232076283569494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4A-4CFD-8F6E-DB02CE71464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Lancashire Hospitals NHS Trust</c:v>
                </c:pt>
                <c:pt idx="1">
                  <c:v>Wrightington, Wigan And Leigh NHS Foundation Trust</c:v>
                </c:pt>
                <c:pt idx="2">
                  <c:v>Tameside And Glossop Integrated Care NHS Foundation Trust</c:v>
                </c:pt>
                <c:pt idx="3">
                  <c:v>Countess Of Chester Hospital NHS Foundation Trust</c:v>
                </c:pt>
                <c:pt idx="4">
                  <c:v>Mersey And West Lancashire Teaching Hospitals NHS Trust</c:v>
                </c:pt>
              </c:strCache>
            </c:strRef>
          </c:cat>
          <c:val>
            <c:numRef>
              <c:f>Sheet1!$C$2:$C$6</c:f>
              <c:numCache>
                <c:formatCode>0.0</c:formatCode>
                <c:ptCount val="5"/>
                <c:pt idx="0">
                  <c:v>3.4237390699050776</c:v>
                </c:pt>
                <c:pt idx="1">
                  <c:v>3.2054015876055733</c:v>
                </c:pt>
                <c:pt idx="2">
                  <c:v>3.0213300229660032</c:v>
                </c:pt>
                <c:pt idx="3">
                  <c:v>2.8948081602830404</c:v>
                </c:pt>
                <c:pt idx="4">
                  <c:v>2.8767923716430506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4A-4CFD-8F6E-DB02CE71464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Sheet1!$D$2:$D$121</c:f>
              <c:numCache>
                <c:formatCode>General</c:formatCode>
                <c:ptCount val="120"/>
                <c:pt idx="0">
                  <c:v>5.4405761866274869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6A08-43E9-803E-D6AB9924376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Sheet1!$E$2:$E$121</c:f>
              <c:numCache>
                <c:formatCode>General</c:formatCode>
                <c:ptCount val="120"/>
                <c:pt idx="0">
                  <c:v>#N/A</c:v>
                </c:pt>
                <c:pt idx="1">
                  <c:v>6.4207675790433569</c:v>
                </c:pt>
                <c:pt idx="2">
                  <c:v>6.5762609300949224</c:v>
                </c:pt>
                <c:pt idx="3">
                  <c:v>6.7730985042793677</c:v>
                </c:pt>
                <c:pt idx="4">
                  <c:v>6.7805879340230053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6A08-43E9-803E-D6AB9924376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Sheet1!$F$2:$F$121</c:f>
              <c:numCache>
                <c:formatCode>General</c:formatCode>
                <c:ptCount val="120"/>
                <c:pt idx="0">
                  <c:v>#N/A</c:v>
                </c:pt>
                <c:pt idx="1">
                  <c:v>#N/A</c:v>
                </c:pt>
                <c:pt idx="2">
                  <c:v>#N/A</c:v>
                </c:pt>
                <c:pt idx="3">
                  <c:v>#N/A</c:v>
                </c:pt>
                <c:pt idx="4">
                  <c:v>#N/A</c:v>
                </c:pt>
                <c:pt idx="5">
                  <c:v>6.7945984123944267</c:v>
                </c:pt>
                <c:pt idx="6">
                  <c:v>6.8407656452018868</c:v>
                </c:pt>
                <c:pt idx="7">
                  <c:v>6.8454018867094364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6A08-43E9-803E-D6AB99243768}"/>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6.8058630033704839</c:v>
                </c:pt>
                <c:pt idx="9">
                  <c:v>6.8607819674566581</c:v>
                </c:pt>
                <c:pt idx="10">
                  <c:v>6.9706568274124967</c:v>
                </c:pt>
                <c:pt idx="11">
                  <c:v>6.9786699770339968</c:v>
                </c:pt>
                <c:pt idx="12">
                  <c:v>6.9891835897098353</c:v>
                </c:pt>
                <c:pt idx="13">
                  <c:v>6.9898221059997274</c:v>
                </c:pt>
                <c:pt idx="14">
                  <c:v>7.0092590427756498</c:v>
                </c:pt>
                <c:pt idx="15">
                  <c:v>7.0146994887078531</c:v>
                </c:pt>
                <c:pt idx="16">
                  <c:v>7.0771117243003783</c:v>
                </c:pt>
                <c:pt idx="17">
                  <c:v>7.1051918397169596</c:v>
                </c:pt>
                <c:pt idx="18">
                  <c:v>7.1232076283569494</c:v>
                </c:pt>
                <c:pt idx="19">
                  <c:v>7.1361479498808826</c:v>
                </c:pt>
                <c:pt idx="20">
                  <c:v>7.1569498452990006</c:v>
                </c:pt>
                <c:pt idx="21">
                  <c:v>7.1785347285433456</c:v>
                </c:pt>
                <c:pt idx="22">
                  <c:v>7.1956326472338326</c:v>
                </c:pt>
                <c:pt idx="23">
                  <c:v>7.1961151820645144</c:v>
                </c:pt>
                <c:pt idx="24">
                  <c:v>7.2001037243643591</c:v>
                </c:pt>
                <c:pt idx="25">
                  <c:v>7.2434330586427409</c:v>
                </c:pt>
                <c:pt idx="26">
                  <c:v>7.2595353589034826</c:v>
                </c:pt>
                <c:pt idx="27">
                  <c:v>7.2627419808536056</c:v>
                </c:pt>
                <c:pt idx="28">
                  <c:v>7.2716110594171184</c:v>
                </c:pt>
                <c:pt idx="29">
                  <c:v>7.2826850956906197</c:v>
                </c:pt>
                <c:pt idx="30">
                  <c:v>7.3089311125450713</c:v>
                </c:pt>
                <c:pt idx="31">
                  <c:v>7.3209304292803381</c:v>
                </c:pt>
                <c:pt idx="32">
                  <c:v>7.3305721521129126</c:v>
                </c:pt>
                <c:pt idx="33">
                  <c:v>7.3500908616507949</c:v>
                </c:pt>
                <c:pt idx="34">
                  <c:v>7.3521743570913003</c:v>
                </c:pt>
                <c:pt idx="35">
                  <c:v>7.3772819194087784</c:v>
                </c:pt>
                <c:pt idx="36">
                  <c:v>7.3988139211481991</c:v>
                </c:pt>
                <c:pt idx="37">
                  <c:v>7.4153198573193624</c:v>
                </c:pt>
                <c:pt idx="38">
                  <c:v>7.4208240407502757</c:v>
                </c:pt>
                <c:pt idx="39">
                  <c:v>7.4215594902162358</c:v>
                </c:pt>
                <c:pt idx="40">
                  <c:v>7.4235907064047284</c:v>
                </c:pt>
                <c:pt idx="41">
                  <c:v>7.4304907710294588</c:v>
                </c:pt>
                <c:pt idx="42">
                  <c:v>7.4936629191314541</c:v>
                </c:pt>
                <c:pt idx="43">
                  <c:v>7.4945043660669386</c:v>
                </c:pt>
                <c:pt idx="44">
                  <c:v>7.4965297400721829</c:v>
                </c:pt>
                <c:pt idx="45">
                  <c:v>7.4986978280997336</c:v>
                </c:pt>
                <c:pt idx="46">
                  <c:v>7.5027106072823688</c:v>
                </c:pt>
                <c:pt idx="47">
                  <c:v>7.5143845405149889</c:v>
                </c:pt>
                <c:pt idx="48">
                  <c:v>7.5257468329668562</c:v>
                </c:pt>
                <c:pt idx="49">
                  <c:v>7.5312142170825087</c:v>
                </c:pt>
                <c:pt idx="50">
                  <c:v>7.5338120605378318</c:v>
                </c:pt>
                <c:pt idx="51">
                  <c:v>7.5339909500880218</c:v>
                </c:pt>
                <c:pt idx="52">
                  <c:v>7.5530507743637516</c:v>
                </c:pt>
                <c:pt idx="53">
                  <c:v>7.5646320803998224</c:v>
                </c:pt>
                <c:pt idx="54">
                  <c:v>7.5677514558167882</c:v>
                </c:pt>
                <c:pt idx="55">
                  <c:v>7.570756171554244</c:v>
                </c:pt>
                <c:pt idx="56">
                  <c:v>7.5719879981001554</c:v>
                </c:pt>
                <c:pt idx="57">
                  <c:v>7.5793932604076542</c:v>
                </c:pt>
                <c:pt idx="58">
                  <c:v>7.5891830030902048</c:v>
                </c:pt>
                <c:pt idx="59">
                  <c:v>7.6014008351173317</c:v>
                </c:pt>
                <c:pt idx="60">
                  <c:v>7.6058419914748523</c:v>
                </c:pt>
                <c:pt idx="61">
                  <c:v>7.6126194429892404</c:v>
                </c:pt>
                <c:pt idx="62">
                  <c:v>7.6136284582779066</c:v>
                </c:pt>
                <c:pt idx="63">
                  <c:v>7.6283305247425996</c:v>
                </c:pt>
                <c:pt idx="64">
                  <c:v>7.6367506402360714</c:v>
                </c:pt>
                <c:pt idx="65">
                  <c:v>7.6659072604492122</c:v>
                </c:pt>
                <c:pt idx="66">
                  <c:v>7.6931311000325318</c:v>
                </c:pt>
                <c:pt idx="67">
                  <c:v>7.702241754218301</c:v>
                </c:pt>
                <c:pt idx="68">
                  <c:v>7.7123016037721106</c:v>
                </c:pt>
                <c:pt idx="69">
                  <c:v>7.7178035057617533</c:v>
                </c:pt>
                <c:pt idx="70">
                  <c:v>7.7382238586274292</c:v>
                </c:pt>
                <c:pt idx="71">
                  <c:v>7.7415851051491842</c:v>
                </c:pt>
                <c:pt idx="72">
                  <c:v>7.7427886525855616</c:v>
                </c:pt>
                <c:pt idx="73">
                  <c:v>7.7439707432952964</c:v>
                </c:pt>
                <c:pt idx="74">
                  <c:v>7.7662175670023963</c:v>
                </c:pt>
                <c:pt idx="75">
                  <c:v>7.7711944245047473</c:v>
                </c:pt>
                <c:pt idx="76">
                  <c:v>7.7813964012640433</c:v>
                </c:pt>
                <c:pt idx="77">
                  <c:v>7.8096004671928263</c:v>
                </c:pt>
                <c:pt idx="78">
                  <c:v>7.8175301888079591</c:v>
                </c:pt>
                <c:pt idx="79">
                  <c:v>7.821011959320348</c:v>
                </c:pt>
                <c:pt idx="80">
                  <c:v>7.8290073768533173</c:v>
                </c:pt>
                <c:pt idx="81">
                  <c:v>7.8532548157559816</c:v>
                </c:pt>
                <c:pt idx="82">
                  <c:v>7.8592435621119181</c:v>
                </c:pt>
                <c:pt idx="83">
                  <c:v>7.8762284440715007</c:v>
                </c:pt>
                <c:pt idx="84">
                  <c:v>7.878603739625019</c:v>
                </c:pt>
                <c:pt idx="85">
                  <c:v>7.8818964031035996</c:v>
                </c:pt>
                <c:pt idx="86">
                  <c:v>7.8832887367501741</c:v>
                </c:pt>
                <c:pt idx="87">
                  <c:v>7.9223523295928437</c:v>
                </c:pt>
                <c:pt idx="88">
                  <c:v>7.9368785772891179</c:v>
                </c:pt>
                <c:pt idx="89">
                  <c:v>7.9401985427872201</c:v>
                </c:pt>
                <c:pt idx="90">
                  <c:v>7.9495475435146874</c:v>
                </c:pt>
                <c:pt idx="91">
                  <c:v>7.9511336066798037</c:v>
                </c:pt>
                <c:pt idx="92">
                  <c:v>7.9576772798535833</c:v>
                </c:pt>
                <c:pt idx="93">
                  <c:v>7.9689090105374909</c:v>
                </c:pt>
                <c:pt idx="94">
                  <c:v>7.9727658117197526</c:v>
                </c:pt>
                <c:pt idx="95">
                  <c:v>7.9744751227637298</c:v>
                </c:pt>
                <c:pt idx="96">
                  <c:v>8.0118712721231908</c:v>
                </c:pt>
                <c:pt idx="97">
                  <c:v>8.0154912839795873</c:v>
                </c:pt>
                <c:pt idx="98">
                  <c:v>8.0268192556681743</c:v>
                </c:pt>
                <c:pt idx="99">
                  <c:v>8.0341534249133879</c:v>
                </c:pt>
                <c:pt idx="100">
                  <c:v>8.0489172368353614</c:v>
                </c:pt>
                <c:pt idx="101">
                  <c:v>8.0769435951644617</c:v>
                </c:pt>
                <c:pt idx="102">
                  <c:v>8.100912706008728</c:v>
                </c:pt>
                <c:pt idx="103">
                  <c:v>8.1012259918910203</c:v>
                </c:pt>
                <c:pt idx="104">
                  <c:v>8.1173536380130784</c:v>
                </c:pt>
                <c:pt idx="105">
                  <c:v>8.1963081555786879</c:v>
                </c:pt>
                <c:pt idx="106">
                  <c:v>8.2395713322334636</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6A08-43E9-803E-D6AB9924376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8.1587419556162324</c:v>
                </c:pt>
                <c:pt idx="108">
                  <c:v>8.1804034600198463</c:v>
                </c:pt>
                <c:pt idx="109">
                  <c:v>8.2040344614741016</c:v>
                </c:pt>
                <c:pt idx="110">
                  <c:v>8.2852388523573186</c:v>
                </c:pt>
                <c:pt idx="111">
                  <c:v>8.3115802028621992</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6A08-43E9-803E-D6AB9924376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8.2691613094090624</c:v>
                </c:pt>
                <c:pt idx="113">
                  <c:v>8.3158916623483066</c:v>
                </c:pt>
                <c:pt idx="114">
                  <c:v>8.3185808414197986</c:v>
                </c:pt>
                <c:pt idx="115">
                  <c:v>8.3603342814913386</c:v>
                </c:pt>
                <c:pt idx="116">
                  <c:v>8.3800583793839092</c:v>
                </c:pt>
                <c:pt idx="117">
                  <c:v>8.4421892559050775</c:v>
                </c:pt>
                <c:pt idx="118">
                  <c:v>8.4426839993294003</c:v>
                </c:pt>
                <c:pt idx="119">
                  <c:v>8.4475312165816305</c:v>
                </c:pt>
              </c:numCache>
            </c:numRef>
          </c:val>
          <c:extLst>
            <c:ext xmlns:c16="http://schemas.microsoft.com/office/drawing/2014/chart" uri="{C3380CC4-5D6E-409C-BE32-E72D297353CC}">
              <c16:uniqueId val="{00000005-6A08-43E9-803E-D6AB9924376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6A08-43E9-803E-D6AB9924376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8.4475312165816305</c:v>
                </c:pt>
              </c:numCache>
            </c:numRef>
          </c:val>
          <c:extLst>
            <c:ext xmlns:c16="http://schemas.microsoft.com/office/drawing/2014/chart" uri="{C3380CC4-5D6E-409C-BE32-E72D297353CC}">
              <c16:uniqueId val="{00000007-6A08-43E9-803E-D6AB9924376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4</c:v>
                </c:pt>
                <c:pt idx="2">
                  <c:v>1</c:v>
                </c:pt>
                <c:pt idx="3">
                  <c:v>24</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nchor="b" anchorCtr="0"/>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6.0820710192244807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0.94845708403525997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0.35251368698978425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9.8278180355021227E-2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1.026010205715516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9.8278180355022116E-2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0.35251368698978425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0.12161775868371905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8.3904943407235244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7.9943250734623046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Did hospital staff tell you who to contact if you were worried about your condition or treatment after you left A&amp;E?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min val="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majorUnit val="1"/>
        <c:minorUnit val="0.2"/>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4.7990813540304922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1.0356643684194049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0.49592293642008478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0.13825960689321271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1.4434106044516763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0.13825960689321271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0.49592293642008478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0.10006975511022453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8.5045680924397367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7.1906335679890327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Did hospital staff discuss with you whether you may need further health or social care services after leaving A&amp;E?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min val="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majorUnit val="1"/>
        <c:minorUnit val="0.2"/>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Cheshire Hospitals NHS Foundation Trust</c:v>
                </c:pt>
                <c:pt idx="1">
                  <c:v>Wirral University Teaching Hospital NHS Foundation Trust</c:v>
                </c:pt>
                <c:pt idx="2">
                  <c:v>Northern Care Alliance NHS Foundation Trust</c:v>
                </c:pt>
                <c:pt idx="3">
                  <c:v>Stockport NHS Foundation Trust</c:v>
                </c:pt>
                <c:pt idx="4">
                  <c:v>East Cheshire NHS Trust</c:v>
                </c:pt>
              </c:strCache>
            </c:strRef>
          </c:cat>
          <c:val>
            <c:numRef>
              <c:f>Sheet1!$B$2:$B$6</c:f>
              <c:numCache>
                <c:formatCode>0.0</c:formatCode>
                <c:ptCount val="5"/>
                <c:pt idx="0">
                  <c:v>8.7488786052844052</c:v>
                </c:pt>
                <c:pt idx="1">
                  <c:v>8.4796186748395108</c:v>
                </c:pt>
                <c:pt idx="2">
                  <c:v>8.4392175706037413</c:v>
                </c:pt>
                <c:pt idx="3">
                  <c:v>8.3963177749585398</c:v>
                </c:pt>
                <c:pt idx="4">
                  <c:v>8.3576897071805494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Cheshire Hospitals NHS Foundation Trust</c:v>
                </c:pt>
                <c:pt idx="1">
                  <c:v>Wirral University Teaching Hospital NHS Foundation Trust</c:v>
                </c:pt>
                <c:pt idx="2">
                  <c:v>Northern Care Alliance NHS Foundation Trust</c:v>
                </c:pt>
                <c:pt idx="3">
                  <c:v>Stockport NHS Foundation Trust</c:v>
                </c:pt>
                <c:pt idx="4">
                  <c:v>East Cheshire NHS Trust</c:v>
                </c:pt>
              </c:strCache>
            </c:strRef>
          </c:cat>
          <c:val>
            <c:numRef>
              <c:f>Sheet1!$C$2:$C$6</c:f>
              <c:numCache>
                <c:formatCode>0.0</c:formatCode>
                <c:ptCount val="5"/>
                <c:pt idx="0">
                  <c:v>1.2511213947155948</c:v>
                </c:pt>
                <c:pt idx="1">
                  <c:v>1.5203813251604892</c:v>
                </c:pt>
                <c:pt idx="2">
                  <c:v>1.5607824293962587</c:v>
                </c:pt>
                <c:pt idx="3">
                  <c:v>1.6036822250414602</c:v>
                </c:pt>
                <c:pt idx="4">
                  <c:v>1.6423102928194506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Lancashire Hospitals NHS Trust</c:v>
                </c:pt>
                <c:pt idx="1">
                  <c:v>Bolton NHS Foundation Trust</c:v>
                </c:pt>
                <c:pt idx="2">
                  <c:v>Wrightington, Wigan And Leigh NHS Foundation Trust</c:v>
                </c:pt>
                <c:pt idx="3">
                  <c:v>Blackpool Teaching Hospitals NHS Foundation Trust</c:v>
                </c:pt>
                <c:pt idx="4">
                  <c:v>Mersey And West Lancashire Teaching Hospitals NHS Trust</c:v>
                </c:pt>
              </c:strCache>
            </c:strRef>
          </c:cat>
          <c:val>
            <c:numRef>
              <c:f>Sheet1!$B$2:$B$6</c:f>
              <c:numCache>
                <c:formatCode>0.0</c:formatCode>
                <c:ptCount val="5"/>
                <c:pt idx="0">
                  <c:v>7.1657702516315824</c:v>
                </c:pt>
                <c:pt idx="1">
                  <c:v>7.4570266487563028</c:v>
                </c:pt>
                <c:pt idx="2">
                  <c:v>7.6357216219332864</c:v>
                </c:pt>
                <c:pt idx="3">
                  <c:v>7.7829569160544434</c:v>
                </c:pt>
                <c:pt idx="4">
                  <c:v>8.0273326736371029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4A-4CFD-8F6E-DB02CE71464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Lancashire Hospitals NHS Trust</c:v>
                </c:pt>
                <c:pt idx="1">
                  <c:v>Bolton NHS Foundation Trust</c:v>
                </c:pt>
                <c:pt idx="2">
                  <c:v>Wrightington, Wigan And Leigh NHS Foundation Trust</c:v>
                </c:pt>
                <c:pt idx="3">
                  <c:v>Blackpool Teaching Hospitals NHS Foundation Trust</c:v>
                </c:pt>
                <c:pt idx="4">
                  <c:v>Mersey And West Lancashire Teaching Hospitals NHS Trust</c:v>
                </c:pt>
              </c:strCache>
            </c:strRef>
          </c:cat>
          <c:val>
            <c:numRef>
              <c:f>Sheet1!$C$2:$C$6</c:f>
              <c:numCache>
                <c:formatCode>0.0</c:formatCode>
                <c:ptCount val="5"/>
                <c:pt idx="0">
                  <c:v>2.8342297483684176</c:v>
                </c:pt>
                <c:pt idx="1">
                  <c:v>2.5429733512436972</c:v>
                </c:pt>
                <c:pt idx="2">
                  <c:v>2.3642783780667136</c:v>
                </c:pt>
                <c:pt idx="3">
                  <c:v>2.2170430839455566</c:v>
                </c:pt>
                <c:pt idx="4">
                  <c:v>1.9726673263628971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4A-4CFD-8F6E-DB02CE71464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84E-41FD-BC05-40020D0F14A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7.1657702516315824</c:v>
                </c:pt>
                <c:pt idx="1">
                  <c:v>7.2731327081794506</c:v>
                </c:pt>
                <c:pt idx="2">
                  <c:v>7.3878492593517446</c:v>
                </c:pt>
                <c:pt idx="3">
                  <c:v>7.4178858520349769</c:v>
                </c:pt>
                <c:pt idx="4">
                  <c:v>7.4296538988178442</c:v>
                </c:pt>
                <c:pt idx="5">
                  <c:v>7.4307327804227823</c:v>
                </c:pt>
                <c:pt idx="6">
                  <c:v>7.4570266487563028</c:v>
                </c:pt>
                <c:pt idx="7">
                  <c:v>7.5113433179828499</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84E-41FD-BC05-40020D0F14A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7.6073847850159773</c:v>
                </c:pt>
                <c:pt idx="9">
                  <c:v>7.6306945270617943</c:v>
                </c:pt>
                <c:pt idx="10">
                  <c:v>7.6323024822379342</c:v>
                </c:pt>
                <c:pt idx="11">
                  <c:v>7.6357216219332864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84E-41FD-BC05-40020D0F14A8}"/>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7.6853135442029377</c:v>
                </c:pt>
                <c:pt idx="13">
                  <c:v>7.7542894567165206</c:v>
                </c:pt>
                <c:pt idx="14">
                  <c:v>7.7710732044619224</c:v>
                </c:pt>
                <c:pt idx="15">
                  <c:v>7.7829569160544434</c:v>
                </c:pt>
                <c:pt idx="16">
                  <c:v>7.8176248289907209</c:v>
                </c:pt>
                <c:pt idx="17">
                  <c:v>7.8933356102543497</c:v>
                </c:pt>
                <c:pt idx="18">
                  <c:v>7.8959843046384828</c:v>
                </c:pt>
                <c:pt idx="19">
                  <c:v>7.897458724809006</c:v>
                </c:pt>
                <c:pt idx="20">
                  <c:v>7.9052707914855516</c:v>
                </c:pt>
                <c:pt idx="21">
                  <c:v>7.9092514420908149</c:v>
                </c:pt>
                <c:pt idx="22">
                  <c:v>7.9101634543901236</c:v>
                </c:pt>
                <c:pt idx="23">
                  <c:v>7.9309939158734384</c:v>
                </c:pt>
                <c:pt idx="24">
                  <c:v>7.9561422713932828</c:v>
                </c:pt>
                <c:pt idx="25">
                  <c:v>7.9862317969529117</c:v>
                </c:pt>
                <c:pt idx="26">
                  <c:v>7.99019277704227</c:v>
                </c:pt>
                <c:pt idx="27">
                  <c:v>8.019615712660686</c:v>
                </c:pt>
                <c:pt idx="28">
                  <c:v>8.0210872296309699</c:v>
                </c:pt>
                <c:pt idx="29">
                  <c:v>8.0273326736371029</c:v>
                </c:pt>
                <c:pt idx="30">
                  <c:v>8.0580535173808912</c:v>
                </c:pt>
                <c:pt idx="31">
                  <c:v>8.0776578099936582</c:v>
                </c:pt>
                <c:pt idx="32">
                  <c:v>8.0975182100148615</c:v>
                </c:pt>
                <c:pt idx="33">
                  <c:v>8.1091918612850371</c:v>
                </c:pt>
                <c:pt idx="34">
                  <c:v>8.1146296437449354</c:v>
                </c:pt>
                <c:pt idx="35">
                  <c:v>8.1159284614335139</c:v>
                </c:pt>
                <c:pt idx="36">
                  <c:v>8.1177517109713033</c:v>
                </c:pt>
                <c:pt idx="37">
                  <c:v>8.1182143003683365</c:v>
                </c:pt>
                <c:pt idx="38">
                  <c:v>8.1328398550880934</c:v>
                </c:pt>
                <c:pt idx="39">
                  <c:v>8.1443745579419673</c:v>
                </c:pt>
                <c:pt idx="40">
                  <c:v>8.1550494219994931</c:v>
                </c:pt>
                <c:pt idx="41">
                  <c:v>8.1601921441232541</c:v>
                </c:pt>
                <c:pt idx="42">
                  <c:v>8.1651767587660036</c:v>
                </c:pt>
                <c:pt idx="43">
                  <c:v>8.1833220454277225</c:v>
                </c:pt>
                <c:pt idx="44">
                  <c:v>8.1848862996784213</c:v>
                </c:pt>
                <c:pt idx="45">
                  <c:v>8.185322128963012</c:v>
                </c:pt>
                <c:pt idx="46">
                  <c:v>8.2128722600595854</c:v>
                </c:pt>
                <c:pt idx="47">
                  <c:v>8.2138562637076848</c:v>
                </c:pt>
                <c:pt idx="48">
                  <c:v>8.2142706964019627</c:v>
                </c:pt>
                <c:pt idx="49">
                  <c:v>8.2434183360464885</c:v>
                </c:pt>
                <c:pt idx="50">
                  <c:v>8.2489269970920578</c:v>
                </c:pt>
                <c:pt idx="51">
                  <c:v>8.2579815280284237</c:v>
                </c:pt>
                <c:pt idx="52">
                  <c:v>8.2646593970210311</c:v>
                </c:pt>
                <c:pt idx="53">
                  <c:v>8.2850585139218911</c:v>
                </c:pt>
                <c:pt idx="54">
                  <c:v>8.2882991020715302</c:v>
                </c:pt>
                <c:pt idx="55">
                  <c:v>8.2928367315995501</c:v>
                </c:pt>
                <c:pt idx="56">
                  <c:v>8.3006987579850993</c:v>
                </c:pt>
                <c:pt idx="57">
                  <c:v>8.3164406588677693</c:v>
                </c:pt>
                <c:pt idx="58">
                  <c:v>8.333275136292162</c:v>
                </c:pt>
                <c:pt idx="59">
                  <c:v>8.3433048013061306</c:v>
                </c:pt>
                <c:pt idx="60">
                  <c:v>8.3498904220818702</c:v>
                </c:pt>
                <c:pt idx="61">
                  <c:v>8.3576897071805494</c:v>
                </c:pt>
                <c:pt idx="62">
                  <c:v>8.3681396752933441</c:v>
                </c:pt>
                <c:pt idx="63">
                  <c:v>8.3724456544331058</c:v>
                </c:pt>
                <c:pt idx="64">
                  <c:v>8.3795038786626321</c:v>
                </c:pt>
                <c:pt idx="65">
                  <c:v>8.383613888884323</c:v>
                </c:pt>
                <c:pt idx="66">
                  <c:v>8.388554607353317</c:v>
                </c:pt>
                <c:pt idx="67">
                  <c:v>8.3935497378488275</c:v>
                </c:pt>
                <c:pt idx="68">
                  <c:v>8.3963177749585398</c:v>
                </c:pt>
                <c:pt idx="69">
                  <c:v>8.4106700406960666</c:v>
                </c:pt>
                <c:pt idx="70">
                  <c:v>8.4306194367061345</c:v>
                </c:pt>
                <c:pt idx="71">
                  <c:v>8.4392175706037413</c:v>
                </c:pt>
                <c:pt idx="72">
                  <c:v>8.4426165735470171</c:v>
                </c:pt>
                <c:pt idx="73">
                  <c:v>8.4432686864339566</c:v>
                </c:pt>
                <c:pt idx="74">
                  <c:v>8.4461673019025767</c:v>
                </c:pt>
                <c:pt idx="75">
                  <c:v>8.4675614358672764</c:v>
                </c:pt>
                <c:pt idx="76">
                  <c:v>8.4796186748395108</c:v>
                </c:pt>
                <c:pt idx="77">
                  <c:v>8.4807851809397281</c:v>
                </c:pt>
                <c:pt idx="78">
                  <c:v>8.5071633400728839</c:v>
                </c:pt>
                <c:pt idx="79">
                  <c:v>8.5213969737970618</c:v>
                </c:pt>
                <c:pt idx="80">
                  <c:v>8.5389383910772061</c:v>
                </c:pt>
                <c:pt idx="81">
                  <c:v>8.5458855099388717</c:v>
                </c:pt>
                <c:pt idx="82">
                  <c:v>8.5498351603225</c:v>
                </c:pt>
                <c:pt idx="83">
                  <c:v>8.5514932481736494</c:v>
                </c:pt>
                <c:pt idx="84">
                  <c:v>8.5533560629875272</c:v>
                </c:pt>
                <c:pt idx="85">
                  <c:v>8.5548000241388245</c:v>
                </c:pt>
                <c:pt idx="86">
                  <c:v>8.60086995177247</c:v>
                </c:pt>
                <c:pt idx="87">
                  <c:v>8.6075274631490011</c:v>
                </c:pt>
                <c:pt idx="88">
                  <c:v>8.6161514309186913</c:v>
                </c:pt>
                <c:pt idx="89">
                  <c:v>8.6277698365174675</c:v>
                </c:pt>
                <c:pt idx="90">
                  <c:v>8.6329588062251972</c:v>
                </c:pt>
                <c:pt idx="91">
                  <c:v>8.6355465892443242</c:v>
                </c:pt>
                <c:pt idx="92">
                  <c:v>8.6399140453725671</c:v>
                </c:pt>
                <c:pt idx="93">
                  <c:v>8.6452496399835024</c:v>
                </c:pt>
                <c:pt idx="94">
                  <c:v>8.6697342018198018</c:v>
                </c:pt>
                <c:pt idx="95">
                  <c:v>8.6730240512288006</c:v>
                </c:pt>
                <c:pt idx="96">
                  <c:v>8.6855246190252888</c:v>
                </c:pt>
                <c:pt idx="97">
                  <c:v>8.6916893802047728</c:v>
                </c:pt>
                <c:pt idx="98">
                  <c:v>8.6925687369002489</c:v>
                </c:pt>
                <c:pt idx="99">
                  <c:v>8.7137107542000134</c:v>
                </c:pt>
                <c:pt idx="100">
                  <c:v>8.7325642469342473</c:v>
                </c:pt>
                <c:pt idx="101">
                  <c:v>8.7369007824649731</c:v>
                </c:pt>
                <c:pt idx="102">
                  <c:v>8.7488786052844052</c:v>
                </c:pt>
                <c:pt idx="103">
                  <c:v>8.7941311797162438</c:v>
                </c:pt>
                <c:pt idx="104">
                  <c:v>8.7941560673175481</c:v>
                </c:pt>
                <c:pt idx="105">
                  <c:v>8.8095927117535098</c:v>
                </c:pt>
                <c:pt idx="106">
                  <c:v>8.8391674197255785</c:v>
                </c:pt>
                <c:pt idx="107">
                  <c:v>8.883181129649234</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84E-41FD-BC05-40020D0F14A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8.901495900616279</c:v>
                </c:pt>
                <c:pt idx="109">
                  <c:v>8.9293063624167281</c:v>
                </c:pt>
                <c:pt idx="110">
                  <c:v>8.9412790072686334</c:v>
                </c:pt>
                <c:pt idx="111">
                  <c:v>8.9514501858220346</c:v>
                </c:pt>
                <c:pt idx="112">
                  <c:v>8.9581490876605621</c:v>
                </c:pt>
                <c:pt idx="113">
                  <c:v>8.9971993022957051</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84E-41FD-BC05-40020D0F14A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9.0987096177982547</c:v>
                </c:pt>
                <c:pt idx="115">
                  <c:v>9.0996552340944366</c:v>
                </c:pt>
                <c:pt idx="116">
                  <c:v>9.2128117091979593</c:v>
                </c:pt>
                <c:pt idx="117">
                  <c:v>9.2248603988211855</c:v>
                </c:pt>
                <c:pt idx="118">
                  <c:v>9.2835414113115018</c:v>
                </c:pt>
                <c:pt idx="119">
                  <c:v>#N/A</c:v>
                </c:pt>
              </c:numCache>
            </c:numRef>
          </c:val>
          <c:extLst>
            <c:ext xmlns:c16="http://schemas.microsoft.com/office/drawing/2014/chart" uri="{C3380CC4-5D6E-409C-BE32-E72D297353CC}">
              <c16:uniqueId val="{00000005-284E-41FD-BC05-40020D0F14A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9.3558321089750969</c:v>
                </c:pt>
              </c:numCache>
            </c:numRef>
          </c:val>
          <c:extLst>
            <c:ext xmlns:c16="http://schemas.microsoft.com/office/drawing/2014/chart" uri="{C3380CC4-5D6E-409C-BE32-E72D297353CC}">
              <c16:uniqueId val="{00000006-284E-41FD-BC05-40020D0F14A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8.4796186748395108</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84E-41FD-BC05-40020D0F14A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7.1657702516315824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4.2720899841075521E-2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0.40485766890006669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0.11287129116046923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1.1783602041123009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0.11287129116046835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0.33838050216913373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8.4796186748395108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8.3154002135893439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Overall, did you feel you were treated with respect and dignity while you were in A&amp;E?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min val="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majorUnit val="1"/>
        <c:minorUnit val="0.2"/>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Cheshire Hospitals NHS Foundation Trust</c:v>
                </c:pt>
                <c:pt idx="1">
                  <c:v>Northern Care Alliance NHS Foundation Trust</c:v>
                </c:pt>
                <c:pt idx="2">
                  <c:v>Wirral University Teaching Hospital NHS Foundation Trust</c:v>
                </c:pt>
                <c:pt idx="3">
                  <c:v>Stockport NHS Foundation Trust</c:v>
                </c:pt>
                <c:pt idx="4">
                  <c:v>Countess Of Chester Hospital NHS Foundation Trust</c:v>
                </c:pt>
              </c:strCache>
            </c:strRef>
          </c:cat>
          <c:val>
            <c:numRef>
              <c:f>Sheet1!$B$2:$B$6</c:f>
              <c:numCache>
                <c:formatCode>0.0</c:formatCode>
                <c:ptCount val="5"/>
                <c:pt idx="0">
                  <c:v>7.8238703640729206</c:v>
                </c:pt>
                <c:pt idx="1">
                  <c:v>7.4154965389057406</c:v>
                </c:pt>
                <c:pt idx="2">
                  <c:v>7.4076878869200131</c:v>
                </c:pt>
                <c:pt idx="3">
                  <c:v>7.3546173072721066</c:v>
                </c:pt>
                <c:pt idx="4">
                  <c:v>7.1574675958701572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Cheshire Hospitals NHS Foundation Trust</c:v>
                </c:pt>
                <c:pt idx="1">
                  <c:v>Northern Care Alliance NHS Foundation Trust</c:v>
                </c:pt>
                <c:pt idx="2">
                  <c:v>Wirral University Teaching Hospital NHS Foundation Trust</c:v>
                </c:pt>
                <c:pt idx="3">
                  <c:v>Stockport NHS Foundation Trust</c:v>
                </c:pt>
                <c:pt idx="4">
                  <c:v>Countess Of Chester Hospital NHS Foundation Trust</c:v>
                </c:pt>
              </c:strCache>
            </c:strRef>
          </c:cat>
          <c:val>
            <c:numRef>
              <c:f>Sheet1!$C$2:$C$6</c:f>
              <c:numCache>
                <c:formatCode>0.0</c:formatCode>
                <c:ptCount val="5"/>
                <c:pt idx="0">
                  <c:v>2.1761296359270794</c:v>
                </c:pt>
                <c:pt idx="1">
                  <c:v>2.5845034610942594</c:v>
                </c:pt>
                <c:pt idx="2">
                  <c:v>2.5923121130799869</c:v>
                </c:pt>
                <c:pt idx="3">
                  <c:v>2.6453826927278934</c:v>
                </c:pt>
                <c:pt idx="4">
                  <c:v>2.8425324041298428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Lancashire Hospitals NHS Trust</c:v>
                </c:pt>
                <c:pt idx="1">
                  <c:v>Bolton NHS Foundation Trust</c:v>
                </c:pt>
                <c:pt idx="2">
                  <c:v>Wrightington, Wigan And Leigh NHS Foundation Trust</c:v>
                </c:pt>
                <c:pt idx="3">
                  <c:v>Tameside And Glossop Integrated Care NHS Foundation Trust</c:v>
                </c:pt>
                <c:pt idx="4">
                  <c:v>Blackpool Teaching Hospitals NHS Foundation Trust</c:v>
                </c:pt>
              </c:strCache>
            </c:strRef>
          </c:cat>
          <c:val>
            <c:numRef>
              <c:f>Sheet1!$B$2:$B$6</c:f>
              <c:numCache>
                <c:formatCode>0.0</c:formatCode>
                <c:ptCount val="5"/>
                <c:pt idx="0">
                  <c:v>5.9627414081692942</c:v>
                </c:pt>
                <c:pt idx="1">
                  <c:v>6.3407606809036716</c:v>
                </c:pt>
                <c:pt idx="2">
                  <c:v>6.5139688785684902</c:v>
                </c:pt>
                <c:pt idx="3">
                  <c:v>6.7945781312344478</c:v>
                </c:pt>
                <c:pt idx="4">
                  <c:v>6.7980307345432349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4A-4CFD-8F6E-DB02CE71464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Lancashire Hospitals NHS Trust</c:v>
                </c:pt>
                <c:pt idx="1">
                  <c:v>Bolton NHS Foundation Trust</c:v>
                </c:pt>
                <c:pt idx="2">
                  <c:v>Wrightington, Wigan And Leigh NHS Foundation Trust</c:v>
                </c:pt>
                <c:pt idx="3">
                  <c:v>Tameside And Glossop Integrated Care NHS Foundation Trust</c:v>
                </c:pt>
                <c:pt idx="4">
                  <c:v>Blackpool Teaching Hospitals NHS Foundation Trust</c:v>
                </c:pt>
              </c:strCache>
            </c:strRef>
          </c:cat>
          <c:val>
            <c:numRef>
              <c:f>Sheet1!$C$2:$C$6</c:f>
              <c:numCache>
                <c:formatCode>0.0</c:formatCode>
                <c:ptCount val="5"/>
                <c:pt idx="0">
                  <c:v>4.0372585918307058</c:v>
                </c:pt>
                <c:pt idx="1">
                  <c:v>3.6592393190963284</c:v>
                </c:pt>
                <c:pt idx="2">
                  <c:v>3.4860311214315098</c:v>
                </c:pt>
                <c:pt idx="3">
                  <c:v>3.2054218687655522</c:v>
                </c:pt>
                <c:pt idx="4">
                  <c:v>3.2019692654567651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4A-4CFD-8F6E-DB02CE71464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84E-41FD-BC05-40020D0F14A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5.9627414081692942</c:v>
                </c:pt>
                <c:pt idx="1">
                  <c:v>6.0959759596743721</c:v>
                </c:pt>
                <c:pt idx="2">
                  <c:v>6.3407606809036716</c:v>
                </c:pt>
                <c:pt idx="3">
                  <c:v>6.3935987453193661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84E-41FD-BC05-40020D0F14A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6.3942772188843637</c:v>
                </c:pt>
                <c:pt idx="5">
                  <c:v>6.4222188551560899</c:v>
                </c:pt>
                <c:pt idx="6">
                  <c:v>6.4412391998238192</c:v>
                </c:pt>
                <c:pt idx="7">
                  <c:v>6.4618330271758202</c:v>
                </c:pt>
                <c:pt idx="8">
                  <c:v>6.5139688785684902</c:v>
                </c:pt>
                <c:pt idx="9">
                  <c:v>6.5158923026940387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84E-41FD-BC05-40020D0F14A8}"/>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6.5548325928480979</c:v>
                </c:pt>
                <c:pt idx="11">
                  <c:v>6.5666497953083089</c:v>
                </c:pt>
                <c:pt idx="12">
                  <c:v>6.6052773046356617</c:v>
                </c:pt>
                <c:pt idx="13">
                  <c:v>6.6692703705906364</c:v>
                </c:pt>
                <c:pt idx="14">
                  <c:v>6.6933585139896969</c:v>
                </c:pt>
                <c:pt idx="15">
                  <c:v>6.6989539935066302</c:v>
                </c:pt>
                <c:pt idx="16">
                  <c:v>6.7144495863526723</c:v>
                </c:pt>
                <c:pt idx="17">
                  <c:v>6.7165152771662369</c:v>
                </c:pt>
                <c:pt idx="18">
                  <c:v>6.732877934645872</c:v>
                </c:pt>
                <c:pt idx="19">
                  <c:v>6.7945781312344478</c:v>
                </c:pt>
                <c:pt idx="20">
                  <c:v>6.7980307345432349</c:v>
                </c:pt>
                <c:pt idx="21">
                  <c:v>6.80600531145563</c:v>
                </c:pt>
                <c:pt idx="22">
                  <c:v>6.8644958473801498</c:v>
                </c:pt>
                <c:pt idx="23">
                  <c:v>6.8834565118760223</c:v>
                </c:pt>
                <c:pt idx="24">
                  <c:v>6.8889165840154778</c:v>
                </c:pt>
                <c:pt idx="25">
                  <c:v>6.8913021526257632</c:v>
                </c:pt>
                <c:pt idx="26">
                  <c:v>6.8974831729862904</c:v>
                </c:pt>
                <c:pt idx="27">
                  <c:v>6.8985169961205379</c:v>
                </c:pt>
                <c:pt idx="28">
                  <c:v>6.900796005077761</c:v>
                </c:pt>
                <c:pt idx="29">
                  <c:v>6.917690718730789</c:v>
                </c:pt>
                <c:pt idx="30">
                  <c:v>6.9334874946243277</c:v>
                </c:pt>
                <c:pt idx="31">
                  <c:v>6.9383703587311283</c:v>
                </c:pt>
                <c:pt idx="32">
                  <c:v>6.9427800061515121</c:v>
                </c:pt>
                <c:pt idx="33">
                  <c:v>6.9522554721548824</c:v>
                </c:pt>
                <c:pt idx="34">
                  <c:v>6.9708464420603677</c:v>
                </c:pt>
                <c:pt idx="35">
                  <c:v>6.9731453082256776</c:v>
                </c:pt>
                <c:pt idx="36">
                  <c:v>6.9837219345960877</c:v>
                </c:pt>
                <c:pt idx="37">
                  <c:v>6.9843337233697911</c:v>
                </c:pt>
                <c:pt idx="38">
                  <c:v>7.0115184655079634</c:v>
                </c:pt>
                <c:pt idx="39">
                  <c:v>7.0187966101243884</c:v>
                </c:pt>
                <c:pt idx="40">
                  <c:v>7.0204909225424368</c:v>
                </c:pt>
                <c:pt idx="41">
                  <c:v>7.0286337061397077</c:v>
                </c:pt>
                <c:pt idx="42">
                  <c:v>7.0334708633041298</c:v>
                </c:pt>
                <c:pt idx="43">
                  <c:v>7.0525587708879751</c:v>
                </c:pt>
                <c:pt idx="44">
                  <c:v>7.081317872058003</c:v>
                </c:pt>
                <c:pt idx="45">
                  <c:v>7.0926072029147216</c:v>
                </c:pt>
                <c:pt idx="46">
                  <c:v>7.102815175994091</c:v>
                </c:pt>
                <c:pt idx="47">
                  <c:v>7.1125214272750048</c:v>
                </c:pt>
                <c:pt idx="48">
                  <c:v>7.1318436118221449</c:v>
                </c:pt>
                <c:pt idx="49">
                  <c:v>7.1375566938926909</c:v>
                </c:pt>
                <c:pt idx="50">
                  <c:v>7.1452644229971023</c:v>
                </c:pt>
                <c:pt idx="51">
                  <c:v>7.1574675958701572</c:v>
                </c:pt>
                <c:pt idx="52">
                  <c:v>7.1596741529212702</c:v>
                </c:pt>
                <c:pt idx="53">
                  <c:v>7.1637263060470531</c:v>
                </c:pt>
                <c:pt idx="54">
                  <c:v>7.1955324249308061</c:v>
                </c:pt>
                <c:pt idx="55">
                  <c:v>7.1996261374086403</c:v>
                </c:pt>
                <c:pt idx="56">
                  <c:v>7.2361329533282976</c:v>
                </c:pt>
                <c:pt idx="57">
                  <c:v>7.240955754227044</c:v>
                </c:pt>
                <c:pt idx="58">
                  <c:v>7.2443156791300458</c:v>
                </c:pt>
                <c:pt idx="59">
                  <c:v>7.2481269007088898</c:v>
                </c:pt>
                <c:pt idx="60">
                  <c:v>7.2503811467514003</c:v>
                </c:pt>
                <c:pt idx="61">
                  <c:v>7.2521978345250133</c:v>
                </c:pt>
                <c:pt idx="62">
                  <c:v>7.2734801467429708</c:v>
                </c:pt>
                <c:pt idx="63">
                  <c:v>7.2790131520880443</c:v>
                </c:pt>
                <c:pt idx="64">
                  <c:v>7.2865790861574329</c:v>
                </c:pt>
                <c:pt idx="65">
                  <c:v>7.2964003192695666</c:v>
                </c:pt>
                <c:pt idx="66">
                  <c:v>7.3076139040503847</c:v>
                </c:pt>
                <c:pt idx="67">
                  <c:v>7.3110952516989638</c:v>
                </c:pt>
                <c:pt idx="68">
                  <c:v>7.3433673380109399</c:v>
                </c:pt>
                <c:pt idx="69">
                  <c:v>7.3546173072721066</c:v>
                </c:pt>
                <c:pt idx="70">
                  <c:v>7.3602799125802782</c:v>
                </c:pt>
                <c:pt idx="71">
                  <c:v>7.3680959553116434</c:v>
                </c:pt>
                <c:pt idx="72">
                  <c:v>7.3782952969165354</c:v>
                </c:pt>
                <c:pt idx="73">
                  <c:v>7.4076878869200131</c:v>
                </c:pt>
                <c:pt idx="74">
                  <c:v>7.4154965389057406</c:v>
                </c:pt>
                <c:pt idx="75">
                  <c:v>7.4214535503605097</c:v>
                </c:pt>
                <c:pt idx="76">
                  <c:v>7.4469129786890438</c:v>
                </c:pt>
                <c:pt idx="77">
                  <c:v>7.4677446949962851</c:v>
                </c:pt>
                <c:pt idx="78">
                  <c:v>7.4726715309763234</c:v>
                </c:pt>
                <c:pt idx="79">
                  <c:v>7.4745490167986874</c:v>
                </c:pt>
                <c:pt idx="80">
                  <c:v>7.4818475050594007</c:v>
                </c:pt>
                <c:pt idx="81">
                  <c:v>7.5080657466525471</c:v>
                </c:pt>
                <c:pt idx="82">
                  <c:v>7.5234616754262511</c:v>
                </c:pt>
                <c:pt idx="83">
                  <c:v>7.5352257436116421</c:v>
                </c:pt>
                <c:pt idx="84">
                  <c:v>7.5441927054155844</c:v>
                </c:pt>
                <c:pt idx="85">
                  <c:v>7.5978652337664849</c:v>
                </c:pt>
                <c:pt idx="86">
                  <c:v>7.6143570425010401</c:v>
                </c:pt>
                <c:pt idx="87">
                  <c:v>7.6238372977352897</c:v>
                </c:pt>
                <c:pt idx="88">
                  <c:v>7.6336117359884632</c:v>
                </c:pt>
                <c:pt idx="89">
                  <c:v>7.6368189251995364</c:v>
                </c:pt>
                <c:pt idx="90">
                  <c:v>7.6394030175120013</c:v>
                </c:pt>
                <c:pt idx="91">
                  <c:v>7.6408643853346483</c:v>
                </c:pt>
                <c:pt idx="92">
                  <c:v>7.6590872943567474</c:v>
                </c:pt>
                <c:pt idx="93">
                  <c:v>7.6606945564562539</c:v>
                </c:pt>
                <c:pt idx="94">
                  <c:v>7.7282091723891986</c:v>
                </c:pt>
                <c:pt idx="95">
                  <c:v>7.7503606786995087</c:v>
                </c:pt>
                <c:pt idx="96">
                  <c:v>7.75615546491274</c:v>
                </c:pt>
                <c:pt idx="97">
                  <c:v>7.7636013384162617</c:v>
                </c:pt>
                <c:pt idx="98">
                  <c:v>7.7650118978847269</c:v>
                </c:pt>
                <c:pt idx="99">
                  <c:v>7.7662598774766414</c:v>
                </c:pt>
                <c:pt idx="100">
                  <c:v>7.7676631344531621</c:v>
                </c:pt>
                <c:pt idx="101">
                  <c:v>7.7682128323404633</c:v>
                </c:pt>
                <c:pt idx="102">
                  <c:v>7.7911756002048547</c:v>
                </c:pt>
                <c:pt idx="103">
                  <c:v>7.8238703640729206</c:v>
                </c:pt>
                <c:pt idx="104">
                  <c:v>7.8637415408223958</c:v>
                </c:pt>
                <c:pt idx="105">
                  <c:v>7.8925931253106034</c:v>
                </c:pt>
                <c:pt idx="106">
                  <c:v>7.9029903519510336</c:v>
                </c:pt>
                <c:pt idx="107">
                  <c:v>7.9541296695189603</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84E-41FD-BC05-40020D0F14A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8.0618709458436477</c:v>
                </c:pt>
                <c:pt idx="109">
                  <c:v>8.082498906059719</c:v>
                </c:pt>
                <c:pt idx="110">
                  <c:v>8.1337509997997497</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84E-41FD-BC05-40020D0F14A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8.0885228930125894</c:v>
                </c:pt>
                <c:pt idx="112">
                  <c:v>8.1059614435237659</c:v>
                </c:pt>
                <c:pt idx="113">
                  <c:v>8.1352916789545819</c:v>
                </c:pt>
                <c:pt idx="114">
                  <c:v>8.1913873993220214</c:v>
                </c:pt>
                <c:pt idx="115">
                  <c:v>8.2147038254048894</c:v>
                </c:pt>
                <c:pt idx="116">
                  <c:v>8.2322582301861438</c:v>
                </c:pt>
                <c:pt idx="117">
                  <c:v>8.2460278283986455</c:v>
                </c:pt>
                <c:pt idx="118">
                  <c:v>8.3705957981293508</c:v>
                </c:pt>
                <c:pt idx="119">
                  <c:v>8.4760042463017271</c:v>
                </c:pt>
              </c:numCache>
            </c:numRef>
          </c:val>
          <c:extLst>
            <c:ext xmlns:c16="http://schemas.microsoft.com/office/drawing/2014/chart" uri="{C3380CC4-5D6E-409C-BE32-E72D297353CC}">
              <c16:uniqueId val="{00000005-284E-41FD-BC05-40020D0F14A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284E-41FD-BC05-40020D0F14A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7.4076878869200131</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84E-41FD-BC05-40020D0F14A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5.9627414081692942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0.46572388263870845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0.13560463165155223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1.4156930410614503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0.13560463165155223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0.36063665112916965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7.4076878869200131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7.2719164429902801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Overall, how was your experience while you were in A&amp;E?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min val="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majorUnit val="1"/>
        <c:minorUnit val="0.2"/>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773540764294631"/>
          <c:w val="0.40798867633906238"/>
          <c:h val="0.82264592357053701"/>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4.7700021378628934</c:v>
                </c:pt>
                <c:pt idx="1">
                  <c:v>6.2465632287710946</c:v>
                </c:pt>
                <c:pt idx="2">
                  <c:v>5.9424609923862723</c:v>
                </c:pt>
                <c:pt idx="3">
                  <c:v>5.3739381755990072</c:v>
                </c:pt>
                <c:pt idx="4">
                  <c:v>4.3393272071753204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6.168666047438907</c:v>
                </c:pt>
                <c:pt idx="1">
                  <c:v>6.6598334295040678</c:v>
                </c:pt>
                <c:pt idx="2">
                  <c:v>6.1719511102762121</c:v>
                </c:pt>
                <c:pt idx="3">
                  <c:v>5.5679382322839031</c:v>
                </c:pt>
                <c:pt idx="4">
                  <c:v>4.4403174405168464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While you were in A&amp;E, did staff help you with your communication needs?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min val="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majorUnit val="1"/>
        <c:minorUnit val="0.2"/>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4.6212173925618831</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0.37127181850530544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0.14893797316530577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1.5548912274745774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0.14893797316530666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0.26621069188549917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6.8159606538107411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5.9188727979697831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If you contacted any health or social care services after leaving A&amp;E, was the care and support available when you needed it?</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min val="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majorUnit val="1"/>
        <c:minorUnit val="0.2"/>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Arrowe Park Hospital (41)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4C8-46EF-A775-51ECB8C95C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Arrowe Park Hospital (41)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4C8-46EF-A775-51ECB8C95C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Arrowe Park Hospital (41)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4C8-46EF-A775-51ECB8C95C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Arrowe Park Hospital (41)</c:v>
                </c:pt>
              </c:strCache>
            </c:strRef>
          </c:cat>
          <c:val>
            <c:numRef>
              <c:f>Sheet1!$G$2:$G$3</c:f>
              <c:numCache>
                <c:formatCode>0.0;;</c:formatCode>
                <c:ptCount val="2"/>
                <c:pt idx="0">
                  <c:v>4.7700021378628934</c:v>
                </c:pt>
                <c:pt idx="1">
                  <c:v>4.7700021378628934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4C8-46EF-A775-51ECB8C95C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Arrowe Park Hospital (41)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4C8-46EF-A775-51ECB8C95C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Arrowe Park Hospital (41)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4C8-46EF-A775-51ECB8C95C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Arrowe Park Hospital (41)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4C8-46EF-A775-51ECB8C95C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5.2299978621371066</c:v>
                </c:pt>
                <c:pt idx="1">
                  <c:v>5.2299978621371066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4C8-46EF-A775-51ECB8C95C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4C8-46EF-A775-51ECB8C95C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4C8-46EF-A775-51ECB8C95C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(273)</c:v>
                </c:pt>
                <c:pt idx="1">
                  <c:v>Arrowe Park Hospital (273)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7A9-49A2-A270-7174DFAA8F1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(273)</c:v>
                </c:pt>
                <c:pt idx="1">
                  <c:v>Arrowe Park Hospital (273)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7A9-49A2-A270-7174DFAA8F1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(273)</c:v>
                </c:pt>
                <c:pt idx="1">
                  <c:v>Arrowe Park Hospital (273)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7A9-49A2-A270-7174DFAA8F1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(273)</c:v>
                </c:pt>
                <c:pt idx="1">
                  <c:v>Arrowe Park Hospital (273)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7A9-49A2-A270-7174DFAA8F1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(273)</c:v>
                </c:pt>
                <c:pt idx="1">
                  <c:v>Arrowe Park Hospital (273)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7A9-49A2-A270-7174DFAA8F1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(273)</c:v>
                </c:pt>
                <c:pt idx="1">
                  <c:v>Arrowe Park Hospital (273)</c:v>
                </c:pt>
              </c:strCache>
            </c:strRef>
          </c:cat>
          <c:val>
            <c:numRef>
              <c:f>Sheet1!$I$2:$I$3</c:f>
              <c:numCache>
                <c:formatCode>0.0;;</c:formatCode>
                <c:ptCount val="2"/>
                <c:pt idx="0">
                  <c:v>9.6274618584529126</c:v>
                </c:pt>
                <c:pt idx="1">
                  <c:v>9.6274618584529126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7A9-49A2-A270-7174DFAA8F1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(273)</c:v>
                </c:pt>
                <c:pt idx="1">
                  <c:v>Arrowe Park Hospital (273)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7A9-49A2-A270-7174DFAA8F1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0.37253814154708742</c:v>
                </c:pt>
                <c:pt idx="1">
                  <c:v>0.37253814154708742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7A9-49A2-A270-7174DFAA8F1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7A9-49A2-A270-7174DFAA8F1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7A9-49A2-A270-7174DFAA8F1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(244)</c:v>
                </c:pt>
                <c:pt idx="1">
                  <c:v>Arrowe Park Hospital (244)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54C8-46EF-A775-51ECB8C95C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(244)</c:v>
                </c:pt>
                <c:pt idx="1">
                  <c:v>Arrowe Park Hospital (244)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54C8-46EF-A775-51ECB8C95C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(244)</c:v>
                </c:pt>
                <c:pt idx="1">
                  <c:v>Arrowe Park Hospital (244)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54C8-46EF-A775-51ECB8C95C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(244)</c:v>
                </c:pt>
                <c:pt idx="1">
                  <c:v>Arrowe Park Hospital (244)</c:v>
                </c:pt>
              </c:strCache>
            </c:strRef>
          </c:cat>
          <c:val>
            <c:numRef>
              <c:f>Sheet1!$G$2:$G$3</c:f>
              <c:numCache>
                <c:formatCode>0.0;;</c:formatCode>
                <c:ptCount val="2"/>
                <c:pt idx="0">
                  <c:v>3.2501334600756402</c:v>
                </c:pt>
                <c:pt idx="1">
                  <c:v>3.2501334600756402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54C8-46EF-A775-51ECB8C95C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(244)</c:v>
                </c:pt>
                <c:pt idx="1">
                  <c:v>Arrowe Park Hospital (244)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54C8-46EF-A775-51ECB8C95C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(244)</c:v>
                </c:pt>
                <c:pt idx="1">
                  <c:v>Arrowe Park Hospital (244)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54C8-46EF-A775-51ECB8C95C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(244)</c:v>
                </c:pt>
                <c:pt idx="1">
                  <c:v>Arrowe Park Hospital (244)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54C8-46EF-A775-51ECB8C95C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6.7498665399243603</c:v>
                </c:pt>
                <c:pt idx="1">
                  <c:v>6.7498665399243603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54C8-46EF-A775-51ECB8C95C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4C8-46EF-A775-51ECB8C95C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4C8-46EF-A775-51ECB8C95C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(247)</c:v>
                </c:pt>
                <c:pt idx="1">
                  <c:v>Arrowe Park Hospital (247)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7A9-49A2-A270-7174DFAA8F1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(247)</c:v>
                </c:pt>
                <c:pt idx="1">
                  <c:v>Arrowe Park Hospital (247)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7A9-49A2-A270-7174DFAA8F1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(247)</c:v>
                </c:pt>
                <c:pt idx="1">
                  <c:v>Arrowe Park Hospital (247)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27A9-49A2-A270-7174DFAA8F1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(247)</c:v>
                </c:pt>
                <c:pt idx="1">
                  <c:v>Arrowe Park Hospital (247)</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27A9-49A2-A270-7174DFAA8F1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(247)</c:v>
                </c:pt>
                <c:pt idx="1">
                  <c:v>Arrowe Park Hospital (247)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27A9-49A2-A270-7174DFAA8F1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(247)</c:v>
                </c:pt>
                <c:pt idx="1">
                  <c:v>Arrowe Park Hospital (247)</c:v>
                </c:pt>
              </c:strCache>
            </c:strRef>
          </c:cat>
          <c:val>
            <c:numRef>
              <c:f>Sheet1!$I$2:$I$3</c:f>
              <c:numCache>
                <c:formatCode>0.0;;</c:formatCode>
                <c:ptCount val="2"/>
                <c:pt idx="0">
                  <c:v>4.6704787717899308</c:v>
                </c:pt>
                <c:pt idx="1">
                  <c:v>4.6704787717899308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27A9-49A2-A270-7174DFAA8F1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(247)</c:v>
                </c:pt>
                <c:pt idx="1">
                  <c:v>Arrowe Park Hospital (247)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27A9-49A2-A270-7174DFAA8F1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5.3295212282100692</c:v>
                </c:pt>
                <c:pt idx="1">
                  <c:v>5.3295212282100692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27A9-49A2-A270-7174DFAA8F1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7A9-49A2-A270-7174DFAA8F1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7A9-49A2-A270-7174DFAA8F1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(179)</c:v>
                </c:pt>
                <c:pt idx="1">
                  <c:v>Arrowe Park Hospital (179)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905-4C63-B7E6-4793935B432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(179)</c:v>
                </c:pt>
                <c:pt idx="1">
                  <c:v>Arrowe Park Hospital (179)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905-4C63-B7E6-4793935B432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(179)</c:v>
                </c:pt>
                <c:pt idx="1">
                  <c:v>Arrowe Park Hospital (179)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8905-4C63-B7E6-4793935B432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(179)</c:v>
                </c:pt>
                <c:pt idx="1">
                  <c:v>Arrowe Park Hospital (179)</c:v>
                </c:pt>
              </c:strCache>
            </c:strRef>
          </c:cat>
          <c:val>
            <c:numRef>
              <c:f>Sheet1!$G$2:$G$3</c:f>
              <c:numCache>
                <c:formatCode>0.0;;</c:formatCode>
                <c:ptCount val="2"/>
                <c:pt idx="0">
                  <c:v>5.3739381755990072</c:v>
                </c:pt>
                <c:pt idx="1">
                  <c:v>5.3739381755990072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8905-4C63-B7E6-4793935B432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(179)</c:v>
                </c:pt>
                <c:pt idx="1">
                  <c:v>Arrowe Park Hospital (179)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8905-4C63-B7E6-4793935B432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(179)</c:v>
                </c:pt>
                <c:pt idx="1">
                  <c:v>Arrowe Park Hospital (179)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8905-4C63-B7E6-4793935B432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(179)</c:v>
                </c:pt>
                <c:pt idx="1">
                  <c:v>Arrowe Park Hospital (179)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8905-4C63-B7E6-4793935B432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4.6260618244009928</c:v>
                </c:pt>
                <c:pt idx="1">
                  <c:v>4.6260618244009928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8905-4C63-B7E6-4793935B432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905-4C63-B7E6-4793935B432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905-4C63-B7E6-4793935B432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(247)</c:v>
                </c:pt>
                <c:pt idx="1">
                  <c:v>Arrowe Park Hospital (247)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A548-4ABF-8F62-ADF5EE0F67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(247)</c:v>
                </c:pt>
                <c:pt idx="1">
                  <c:v>Arrowe Park Hospital (247)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A548-4ABF-8F62-ADF5EE0F67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(247)</c:v>
                </c:pt>
                <c:pt idx="1">
                  <c:v>Arrowe Park Hospital (247)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A548-4ABF-8F62-ADF5EE0F67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(247)</c:v>
                </c:pt>
                <c:pt idx="1">
                  <c:v>Arrowe Park Hospital (247)</c:v>
                </c:pt>
              </c:strCache>
            </c:strRef>
          </c:cat>
          <c:val>
            <c:numRef>
              <c:f>Sheet1!$G$2:$G$3</c:f>
              <c:numCache>
                <c:formatCode>0.0;;</c:formatCode>
                <c:ptCount val="2"/>
                <c:pt idx="0">
                  <c:v>6.2465632287710946</c:v>
                </c:pt>
                <c:pt idx="1">
                  <c:v>6.2465632287710946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A548-4ABF-8F62-ADF5EE0F67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(247)</c:v>
                </c:pt>
                <c:pt idx="1">
                  <c:v>Arrowe Park Hospital (247)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A548-4ABF-8F62-ADF5EE0F67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(247)</c:v>
                </c:pt>
                <c:pt idx="1">
                  <c:v>Arrowe Park Hospital (247)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A548-4ABF-8F62-ADF5EE0F67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(247)</c:v>
                </c:pt>
                <c:pt idx="1">
                  <c:v>Arrowe Park Hospital (247)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A548-4ABF-8F62-ADF5EE0F67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3.7534367712289054</c:v>
                </c:pt>
                <c:pt idx="1">
                  <c:v>3.7534367712289054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A548-4ABF-8F62-ADF5EE0F67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48-4ABF-8F62-ADF5EE0F67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48-4ABF-8F62-ADF5EE0F67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(296)</c:v>
                </c:pt>
                <c:pt idx="1">
                  <c:v>Arrowe Park Hospital (296)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E81-47EC-8089-168FF4CE5DC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(296)</c:v>
                </c:pt>
                <c:pt idx="1">
                  <c:v>Arrowe Park Hospital (296)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E81-47EC-8089-168FF4CE5DC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(296)</c:v>
                </c:pt>
                <c:pt idx="1">
                  <c:v>Arrowe Park Hospital (296)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E81-47EC-8089-168FF4CE5DC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(296)</c:v>
                </c:pt>
                <c:pt idx="1">
                  <c:v>Arrowe Park Hospital (296)</c:v>
                </c:pt>
              </c:strCache>
            </c:strRef>
          </c:cat>
          <c:val>
            <c:numRef>
              <c:f>Sheet1!$G$2:$G$3</c:f>
              <c:numCache>
                <c:formatCode>0.0;;</c:formatCode>
                <c:ptCount val="2"/>
                <c:pt idx="0">
                  <c:v>8.71471796253946</c:v>
                </c:pt>
                <c:pt idx="1">
                  <c:v>8.71471796253946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E81-47EC-8089-168FF4CE5DC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(296)</c:v>
                </c:pt>
                <c:pt idx="1">
                  <c:v>Arrowe Park Hospital (296)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E81-47EC-8089-168FF4CE5DC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(296)</c:v>
                </c:pt>
                <c:pt idx="1">
                  <c:v>Arrowe Park Hospital (296)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E81-47EC-8089-168FF4CE5DC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(296)</c:v>
                </c:pt>
                <c:pt idx="1">
                  <c:v>Arrowe Park Hospital (296)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E81-47EC-8089-168FF4CE5DC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1.28528203746054</c:v>
                </c:pt>
                <c:pt idx="1">
                  <c:v>1.28528203746054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E81-47EC-8089-168FF4CE5DC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E81-47EC-8089-168FF4CE5DC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E81-47EC-8089-168FF4CE5DC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(297)</c:v>
                </c:pt>
                <c:pt idx="1">
                  <c:v>Arrowe Park Hospital (297)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B94-49BD-A184-8451706C9BA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(297)</c:v>
                </c:pt>
                <c:pt idx="1">
                  <c:v>Arrowe Park Hospital (297)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B94-49BD-A184-8451706C9BA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(297)</c:v>
                </c:pt>
                <c:pt idx="1">
                  <c:v>Arrowe Park Hospital (297)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DB94-49BD-A184-8451706C9BA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(297)</c:v>
                </c:pt>
                <c:pt idx="1">
                  <c:v>Arrowe Park Hospital (297)</c:v>
                </c:pt>
              </c:strCache>
            </c:strRef>
          </c:cat>
          <c:val>
            <c:numRef>
              <c:f>Sheet1!$G$2:$G$3</c:f>
              <c:numCache>
                <c:formatCode>0.0;;</c:formatCode>
                <c:ptCount val="2"/>
                <c:pt idx="0">
                  <c:v>7.8064879156829292</c:v>
                </c:pt>
                <c:pt idx="1">
                  <c:v>7.8064879156829292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DB94-49BD-A184-8451706C9BA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(297)</c:v>
                </c:pt>
                <c:pt idx="1">
                  <c:v>Arrowe Park Hospital (297)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DB94-49BD-A184-8451706C9BA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(297)</c:v>
                </c:pt>
                <c:pt idx="1">
                  <c:v>Arrowe Park Hospital (297)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DB94-49BD-A184-8451706C9BA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(297)</c:v>
                </c:pt>
                <c:pt idx="1">
                  <c:v>Arrowe Park Hospital (297)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DB94-49BD-A184-8451706C9BA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2.1935120843170708</c:v>
                </c:pt>
                <c:pt idx="1">
                  <c:v>2.1935120843170708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DB94-49BD-A184-8451706C9BA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B94-49BD-A184-8451706C9BA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B94-49BD-A184-8451706C9BA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23D-4C88-A2C6-D1CDF9BC9E18}"/>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23D-4C88-A2C6-D1CDF9BC9E18}"/>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A23D-4C88-A2C6-D1CDF9BC9E18}"/>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23D-4C88-A2C6-D1CDF9BC9E18}"/>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A23D-4C88-A2C6-D1CDF9BC9E18}"/>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23D-4C88-A2C6-D1CDF9BC9E18}"/>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A23D-4C88-A2C6-D1CDF9BC9E18}"/>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23D-4C88-A2C6-D1CDF9BC9E18}"/>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A23D-4C88-A2C6-D1CDF9BC9E18}"/>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23D-4C88-A2C6-D1CDF9BC9E18}"/>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A23D-4C88-A2C6-D1CDF9BC9E18}"/>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23D-4C88-A2C6-D1CDF9BC9E18}"/>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23D-4C88-A2C6-D1CDF9BC9E18}"/>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A23D-4C88-A2C6-D1CDF9BC9E18}"/>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A23D-4C88-A2C6-D1CDF9BC9E18}"/>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A23D-4C88-A2C6-D1CDF9BC9E18}"/>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8.5045680924397367</c:v>
                </c:pt>
                <c:pt idx="1">
                  <c:v>4.6704787717899308</c:v>
                </c:pt>
                <c:pt idx="2">
                  <c:v>7.526782493660944</c:v>
                </c:pt>
                <c:pt idx="3">
                  <c:v>8.144572936416111</c:v>
                </c:pt>
                <c:pt idx="4">
                  <c:v>3.2501334600756402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A23D-4C88-A2C6-D1CDF9BC9E18}"/>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7.1906335679890327</c:v>
                </c:pt>
                <c:pt idx="1">
                  <c:v>3.4321648467343802</c:v>
                </c:pt>
                <c:pt idx="2">
                  <c:v>6.7573700252351294</c:v>
                </c:pt>
                <c:pt idx="3">
                  <c:v>7.4276029380794011</c:v>
                </c:pt>
                <c:pt idx="4">
                  <c:v>2.649071928927861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A23D-4C88-A2C6-D1CDF9BC9E18}"/>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 sourceLinked="0"/>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0.0"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(278)</c:v>
                </c:pt>
                <c:pt idx="1">
                  <c:v>Arrowe Park Hospital (278)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451-4E40-B838-2460F3F484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(278)</c:v>
                </c:pt>
                <c:pt idx="1">
                  <c:v>Arrowe Park Hospital (278)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451-4E40-B838-2460F3F484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(278)</c:v>
                </c:pt>
                <c:pt idx="1">
                  <c:v>Arrowe Park Hospital (278)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8451-4E40-B838-2460F3F484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(278)</c:v>
                </c:pt>
                <c:pt idx="1">
                  <c:v>Arrowe Park Hospital (278)</c:v>
                </c:pt>
              </c:strCache>
            </c:strRef>
          </c:cat>
          <c:val>
            <c:numRef>
              <c:f>Sheet1!$G$2:$G$3</c:f>
              <c:numCache>
                <c:formatCode>0.0;;</c:formatCode>
                <c:ptCount val="2"/>
                <c:pt idx="0">
                  <c:v>7.9189459391079344</c:v>
                </c:pt>
                <c:pt idx="1">
                  <c:v>7.9189459391079344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8451-4E40-B838-2460F3F484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(278)</c:v>
                </c:pt>
                <c:pt idx="1">
                  <c:v>Arrowe Park Hospital (278)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8451-4E40-B838-2460F3F484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(278)</c:v>
                </c:pt>
                <c:pt idx="1">
                  <c:v>Arrowe Park Hospital (278)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8451-4E40-B838-2460F3F484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(278)</c:v>
                </c:pt>
                <c:pt idx="1">
                  <c:v>Arrowe Park Hospital (278)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8451-4E40-B838-2460F3F484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2.0810540608920656</c:v>
                </c:pt>
                <c:pt idx="1">
                  <c:v>2.0810540608920656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8451-4E40-B838-2460F3F484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51-4E40-B838-2460F3F484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51-4E40-B838-2460F3F484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(295)</c:v>
                </c:pt>
                <c:pt idx="1">
                  <c:v>Arrowe Park Hospital (295)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61E-4FA7-A6BB-A2A7FBB92A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(295)</c:v>
                </c:pt>
                <c:pt idx="1">
                  <c:v>Arrowe Park Hospital (295)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61E-4FA7-A6BB-A2A7FBB92A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(295)</c:v>
                </c:pt>
                <c:pt idx="1">
                  <c:v>Arrowe Park Hospital (295)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61E-4FA7-A6BB-A2A7FBB92A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(295)</c:v>
                </c:pt>
                <c:pt idx="1">
                  <c:v>Arrowe Park Hospital (295)</c:v>
                </c:pt>
              </c:strCache>
            </c:strRef>
          </c:cat>
          <c:val>
            <c:numRef>
              <c:f>Sheet1!$G$2:$G$3</c:f>
              <c:numCache>
                <c:formatCode>0.0;;</c:formatCode>
                <c:ptCount val="2"/>
                <c:pt idx="0">
                  <c:v>8.7169424253479733</c:v>
                </c:pt>
                <c:pt idx="1">
                  <c:v>8.7169424253479733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61E-4FA7-A6BB-A2A7FBB92A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(295)</c:v>
                </c:pt>
                <c:pt idx="1">
                  <c:v>Arrowe Park Hospital (295)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61E-4FA7-A6BB-A2A7FBB92A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(295)</c:v>
                </c:pt>
                <c:pt idx="1">
                  <c:v>Arrowe Park Hospital (295)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61E-4FA7-A6BB-A2A7FBB92A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(295)</c:v>
                </c:pt>
                <c:pt idx="1">
                  <c:v>Arrowe Park Hospital (295)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61E-4FA7-A6BB-A2A7FBB92A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1.2830575746520267</c:v>
                </c:pt>
                <c:pt idx="1">
                  <c:v>1.2830575746520267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61E-4FA7-A6BB-A2A7FBB92A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61E-4FA7-A6BB-A2A7FBB92A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61E-4FA7-A6BB-A2A7FBB92A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(218)</c:v>
                </c:pt>
                <c:pt idx="1">
                  <c:v>Arrowe Park Hospital (218)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51-4E40-B838-2460F3F484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(218)</c:v>
                </c:pt>
                <c:pt idx="1">
                  <c:v>Arrowe Park Hospital (218)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51-4E40-B838-2460F3F484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(218)</c:v>
                </c:pt>
                <c:pt idx="1">
                  <c:v>Arrowe Park Hospital (218)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51-4E40-B838-2460F3F484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(218)</c:v>
                </c:pt>
                <c:pt idx="1">
                  <c:v>Arrowe Park Hospital (218)</c:v>
                </c:pt>
              </c:strCache>
            </c:strRef>
          </c:cat>
          <c:val>
            <c:numRef>
              <c:f>Sheet1!$G$2:$G$3</c:f>
              <c:numCache>
                <c:formatCode>0.0;;</c:formatCode>
                <c:ptCount val="2"/>
                <c:pt idx="0">
                  <c:v>6.2474176781208097</c:v>
                </c:pt>
                <c:pt idx="1">
                  <c:v>6.2474176781208097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51-4E40-B838-2460F3F484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(218)</c:v>
                </c:pt>
                <c:pt idx="1">
                  <c:v>Arrowe Park Hospital (218)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51-4E40-B838-2460F3F484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(218)</c:v>
                </c:pt>
                <c:pt idx="1">
                  <c:v>Arrowe Park Hospital (218)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51-4E40-B838-2460F3F484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(218)</c:v>
                </c:pt>
                <c:pt idx="1">
                  <c:v>Arrowe Park Hospital (218)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51-4E40-B838-2460F3F484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3.7525823218791903</c:v>
                </c:pt>
                <c:pt idx="1">
                  <c:v>3.7525823218791903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51-4E40-B838-2460F3F484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51-4E40-B838-2460F3F484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51-4E40-B838-2460F3F484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(295)</c:v>
                </c:pt>
                <c:pt idx="1">
                  <c:v>Arrowe Park Hospital (295)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61E-4FA7-A6BB-A2A7FBB92A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(295)</c:v>
                </c:pt>
                <c:pt idx="1">
                  <c:v>Arrowe Park Hospital (295)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61E-4FA7-A6BB-A2A7FBB92A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(295)</c:v>
                </c:pt>
                <c:pt idx="1">
                  <c:v>Arrowe Park Hospital (295)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61E-4FA7-A6BB-A2A7FBB92A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(295)</c:v>
                </c:pt>
                <c:pt idx="1">
                  <c:v>Arrowe Park Hospital (295)</c:v>
                </c:pt>
              </c:strCache>
            </c:strRef>
          </c:cat>
          <c:val>
            <c:numRef>
              <c:f>Sheet1!$G$2:$G$3</c:f>
              <c:numCache>
                <c:formatCode>0.0;;</c:formatCode>
                <c:ptCount val="2"/>
                <c:pt idx="0">
                  <c:v>8.3816641231597266</c:v>
                </c:pt>
                <c:pt idx="1">
                  <c:v>8.3816641231597266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61E-4FA7-A6BB-A2A7FBB92A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(295)</c:v>
                </c:pt>
                <c:pt idx="1">
                  <c:v>Arrowe Park Hospital (295)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61E-4FA7-A6BB-A2A7FBB92A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(295)</c:v>
                </c:pt>
                <c:pt idx="1">
                  <c:v>Arrowe Park Hospital (295)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61E-4FA7-A6BB-A2A7FBB92A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(295)</c:v>
                </c:pt>
                <c:pt idx="1">
                  <c:v>Arrowe Park Hospital (295)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61E-4FA7-A6BB-A2A7FBB92A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1.6183358768402734</c:v>
                </c:pt>
                <c:pt idx="1">
                  <c:v>1.6183358768402734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61E-4FA7-A6BB-A2A7FBB92A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61E-4FA7-A6BB-A2A7FBB92A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61E-4FA7-A6BB-A2A7FBB92A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(184)</c:v>
                </c:pt>
                <c:pt idx="1">
                  <c:v>Arrowe Park Hospital (184)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451-4E40-B838-2460F3F484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(184)</c:v>
                </c:pt>
                <c:pt idx="1">
                  <c:v>Arrowe Park Hospital (184)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451-4E40-B838-2460F3F484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(184)</c:v>
                </c:pt>
                <c:pt idx="1">
                  <c:v>Arrowe Park Hospital (184)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8451-4E40-B838-2460F3F484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(184)</c:v>
                </c:pt>
                <c:pt idx="1">
                  <c:v>Arrowe Park Hospital (184)</c:v>
                </c:pt>
              </c:strCache>
            </c:strRef>
          </c:cat>
          <c:val>
            <c:numRef>
              <c:f>Sheet1!$G$2:$G$3</c:f>
              <c:numCache>
                <c:formatCode>0.0;;</c:formatCode>
                <c:ptCount val="2"/>
                <c:pt idx="0">
                  <c:v>7.4893417126035411</c:v>
                </c:pt>
                <c:pt idx="1">
                  <c:v>7.4893417126035411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8451-4E40-B838-2460F3F484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(184)</c:v>
                </c:pt>
                <c:pt idx="1">
                  <c:v>Arrowe Park Hospital (184)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8451-4E40-B838-2460F3F484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(184)</c:v>
                </c:pt>
                <c:pt idx="1">
                  <c:v>Arrowe Park Hospital (184)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8451-4E40-B838-2460F3F484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(184)</c:v>
                </c:pt>
                <c:pt idx="1">
                  <c:v>Arrowe Park Hospital (184)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8451-4E40-B838-2460F3F484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2.5106582873964589</c:v>
                </c:pt>
                <c:pt idx="1">
                  <c:v>2.5106582873964589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8451-4E40-B838-2460F3F484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51-4E40-B838-2460F3F484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51-4E40-B838-2460F3F484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Arrowe Park Hospital (80)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61E-4FA7-A6BB-A2A7FBB92A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Arrowe Park Hospital (80)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61E-4FA7-A6BB-A2A7FBB92A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Arrowe Park Hospital (80)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61E-4FA7-A6BB-A2A7FBB92A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Arrowe Park Hospital (80)</c:v>
                </c:pt>
              </c:strCache>
            </c:strRef>
          </c:cat>
          <c:val>
            <c:numRef>
              <c:f>Sheet1!$G$2:$G$3</c:f>
              <c:numCache>
                <c:formatCode>0.0;;</c:formatCode>
                <c:ptCount val="2"/>
                <c:pt idx="0">
                  <c:v>7.7564273684043084</c:v>
                </c:pt>
                <c:pt idx="1">
                  <c:v>7.7564273684043084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61E-4FA7-A6BB-A2A7FBB92A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Arrowe Park Hospital (80)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61E-4FA7-A6BB-A2A7FBB92A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Arrowe Park Hospital (80)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61E-4FA7-A6BB-A2A7FBB92A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Arrowe Park Hospital (80)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61E-4FA7-A6BB-A2A7FBB92A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2.2435726315956916</c:v>
                </c:pt>
                <c:pt idx="1">
                  <c:v>2.2435726315956916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61E-4FA7-A6BB-A2A7FBB92A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61E-4FA7-A6BB-A2A7FBB92A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61E-4FA7-A6BB-A2A7FBB92A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(279)</c:v>
                </c:pt>
                <c:pt idx="1">
                  <c:v>Arrowe Park Hospital (279)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6E7-4DAE-95AD-4AA872C962D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(279)</c:v>
                </c:pt>
                <c:pt idx="1">
                  <c:v>Arrowe Park Hospital (279)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6E7-4DAE-95AD-4AA872C962D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(279)</c:v>
                </c:pt>
                <c:pt idx="1">
                  <c:v>Arrowe Park Hospital (279)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F6E7-4DAE-95AD-4AA872C962D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(279)</c:v>
                </c:pt>
                <c:pt idx="1">
                  <c:v>Arrowe Park Hospital (279)</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F6E7-4DAE-95AD-4AA872C962D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(279)</c:v>
                </c:pt>
                <c:pt idx="1">
                  <c:v>Arrowe Park Hospital (279)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F6E7-4DAE-95AD-4AA872C962D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(279)</c:v>
                </c:pt>
                <c:pt idx="1">
                  <c:v>Arrowe Park Hospital (279)</c:v>
                </c:pt>
              </c:strCache>
            </c:strRef>
          </c:cat>
          <c:val>
            <c:numRef>
              <c:f>Sheet1!$I$2:$I$3</c:f>
              <c:numCache>
                <c:formatCode>0.0;;</c:formatCode>
                <c:ptCount val="2"/>
                <c:pt idx="0">
                  <c:v>8.144572936416111</c:v>
                </c:pt>
                <c:pt idx="1">
                  <c:v>8.144572936416111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F6E7-4DAE-95AD-4AA872C962D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(279)</c:v>
                </c:pt>
                <c:pt idx="1">
                  <c:v>Arrowe Park Hospital (279)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F6E7-4DAE-95AD-4AA872C962D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1.855427063583889</c:v>
                </c:pt>
                <c:pt idx="1">
                  <c:v>1.855427063583889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F6E7-4DAE-95AD-4AA872C962D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6E7-4DAE-95AD-4AA872C962D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6E7-4DAE-95AD-4AA872C962D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(186)</c:v>
                </c:pt>
                <c:pt idx="1">
                  <c:v>Arrowe Park Hospital (186)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BB3-4DAD-A41F-5C44A1C55FD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(186)</c:v>
                </c:pt>
                <c:pt idx="1">
                  <c:v>Arrowe Park Hospital (186)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BB3-4DAD-A41F-5C44A1C55FD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(186)</c:v>
                </c:pt>
                <c:pt idx="1">
                  <c:v>Arrowe Park Hospital (186)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2BB3-4DAD-A41F-5C44A1C55FD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(186)</c:v>
                </c:pt>
                <c:pt idx="1">
                  <c:v>Arrowe Park Hospital (186)</c:v>
                </c:pt>
              </c:strCache>
            </c:strRef>
          </c:cat>
          <c:val>
            <c:numRef>
              <c:f>Sheet1!$G$2:$G$3</c:f>
              <c:numCache>
                <c:formatCode>0.0;;</c:formatCode>
                <c:ptCount val="2"/>
                <c:pt idx="0">
                  <c:v>6.1378032672593834</c:v>
                </c:pt>
                <c:pt idx="1">
                  <c:v>6.1378032672593834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2BB3-4DAD-A41F-5C44A1C55FD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(186)</c:v>
                </c:pt>
                <c:pt idx="1">
                  <c:v>Arrowe Park Hospital (186)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2BB3-4DAD-A41F-5C44A1C55FD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(186)</c:v>
                </c:pt>
                <c:pt idx="1">
                  <c:v>Arrowe Park Hospital (186)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2BB3-4DAD-A41F-5C44A1C55FD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(186)</c:v>
                </c:pt>
                <c:pt idx="1">
                  <c:v>Arrowe Park Hospital (186)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2BB3-4DAD-A41F-5C44A1C55FD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3.8621967327406166</c:v>
                </c:pt>
                <c:pt idx="1">
                  <c:v>3.8621967327406166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2BB3-4DAD-A41F-5C44A1C55FD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BB3-4DAD-A41F-5C44A1C55FD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BB3-4DAD-A41F-5C44A1C55FD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(243)</c:v>
                </c:pt>
                <c:pt idx="1">
                  <c:v>Arrowe Park Hospital (243)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F3F-47AA-ADE8-00B6C818E3F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(243)</c:v>
                </c:pt>
                <c:pt idx="1">
                  <c:v>Arrowe Park Hospital (243)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F3F-47AA-ADE8-00B6C818E3F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(243)</c:v>
                </c:pt>
                <c:pt idx="1">
                  <c:v>Arrowe Park Hospital (243)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F3F-47AA-ADE8-00B6C818E3F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(243)</c:v>
                </c:pt>
                <c:pt idx="1">
                  <c:v>Arrowe Park Hospital (243)</c:v>
                </c:pt>
              </c:strCache>
            </c:strRef>
          </c:cat>
          <c:val>
            <c:numRef>
              <c:f>Sheet1!$G$2:$G$3</c:f>
              <c:numCache>
                <c:formatCode>0.0;;</c:formatCode>
                <c:ptCount val="2"/>
                <c:pt idx="0">
                  <c:v>8.2299696418571227</c:v>
                </c:pt>
                <c:pt idx="1">
                  <c:v>8.2299696418571227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F3F-47AA-ADE8-00B6C818E3F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(243)</c:v>
                </c:pt>
                <c:pt idx="1">
                  <c:v>Arrowe Park Hospital (243)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F3F-47AA-ADE8-00B6C818E3F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(243)</c:v>
                </c:pt>
                <c:pt idx="1">
                  <c:v>Arrowe Park Hospital (243)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F3F-47AA-ADE8-00B6C818E3F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(243)</c:v>
                </c:pt>
                <c:pt idx="1">
                  <c:v>Arrowe Park Hospital (243)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F3F-47AA-ADE8-00B6C818E3F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1.7700303581428773</c:v>
                </c:pt>
                <c:pt idx="1">
                  <c:v>1.7700303581428773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F3F-47AA-ADE8-00B6C818E3F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F3F-47AA-ADE8-00B6C818E3F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F3F-47AA-ADE8-00B6C818E3F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(215)</c:v>
                </c:pt>
                <c:pt idx="1">
                  <c:v>Arrowe Park Hospital (215)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0A0-46DA-8B82-CC2F4997D8F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(215)</c:v>
                </c:pt>
                <c:pt idx="1">
                  <c:v>Arrowe Park Hospital (215)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0A0-46DA-8B82-CC2F4997D8F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(215)</c:v>
                </c:pt>
                <c:pt idx="1">
                  <c:v>Arrowe Park Hospital (215)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F0A0-46DA-8B82-CC2F4997D8F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(215)</c:v>
                </c:pt>
                <c:pt idx="1">
                  <c:v>Arrowe Park Hospital (215)</c:v>
                </c:pt>
              </c:strCache>
            </c:strRef>
          </c:cat>
          <c:val>
            <c:numRef>
              <c:f>Sheet1!$G$2:$G$3</c:f>
              <c:numCache>
                <c:formatCode>0.0;;</c:formatCode>
                <c:ptCount val="2"/>
                <c:pt idx="0">
                  <c:v>7.7706783477371726</c:v>
                </c:pt>
                <c:pt idx="1">
                  <c:v>7.7706783477371726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F0A0-46DA-8B82-CC2F4997D8F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(215)</c:v>
                </c:pt>
                <c:pt idx="1">
                  <c:v>Arrowe Park Hospital (215)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F0A0-46DA-8B82-CC2F4997D8F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(215)</c:v>
                </c:pt>
                <c:pt idx="1">
                  <c:v>Arrowe Park Hospital (215)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F0A0-46DA-8B82-CC2F4997D8F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(215)</c:v>
                </c:pt>
                <c:pt idx="1">
                  <c:v>Arrowe Park Hospital (215)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F0A0-46DA-8B82-CC2F4997D8F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2.2293216522628274</c:v>
                </c:pt>
                <c:pt idx="1">
                  <c:v>2.2293216522628274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F0A0-46DA-8B82-CC2F4997D8F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0A0-46DA-8B82-CC2F4997D8F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0A0-46DA-8B82-CC2F4997D8F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Mersey And West Lancashire Teaching Hospitals NHS Trust</c:v>
                </c:pt>
                <c:pt idx="2">
                  <c:v>Lancashire Teaching Hospitals NHS Foundation Trust</c:v>
                </c:pt>
                <c:pt idx="3">
                  <c:v>East Cheshire NHS Trust</c:v>
                </c:pt>
                <c:pt idx="4">
                  <c:v>Countess Of Chester Hospital NHS Foundation Trust</c:v>
                </c:pt>
              </c:strCache>
            </c:strRef>
          </c:cat>
          <c:val>
            <c:numRef>
              <c:f>Sheet1!$B$2:$B$6</c:f>
              <c:numCache>
                <c:formatCode>0.0</c:formatCode>
                <c:ptCount val="5"/>
                <c:pt idx="0">
                  <c:v>7.7156930909472781</c:v>
                </c:pt>
                <c:pt idx="1">
                  <c:v>7.0574724656370771</c:v>
                </c:pt>
                <c:pt idx="2">
                  <c:v>6.4643025101862754</c:v>
                </c:pt>
                <c:pt idx="3">
                  <c:v>6.451984451043443</c:v>
                </c:pt>
                <c:pt idx="4">
                  <c:v>5.9981068301788847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Mersey And West Lancashire Teaching Hospitals NHS Trust</c:v>
                </c:pt>
                <c:pt idx="2">
                  <c:v>Lancashire Teaching Hospitals NHS Foundation Trust</c:v>
                </c:pt>
                <c:pt idx="3">
                  <c:v>East Cheshire NHS Trust</c:v>
                </c:pt>
                <c:pt idx="4">
                  <c:v>Countess Of Chester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(284)</c:v>
                </c:pt>
                <c:pt idx="1">
                  <c:v>Arrowe Park Hospital (284)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11E-483A-8B60-F7A0EF24DC5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(284)</c:v>
                </c:pt>
                <c:pt idx="1">
                  <c:v>Arrowe Park Hospital (284)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11E-483A-8B60-F7A0EF24DC5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(284)</c:v>
                </c:pt>
                <c:pt idx="1">
                  <c:v>Arrowe Park Hospital (284)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11E-483A-8B60-F7A0EF24DC5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(284)</c:v>
                </c:pt>
                <c:pt idx="1">
                  <c:v>Arrowe Park Hospital (284)</c:v>
                </c:pt>
              </c:strCache>
            </c:strRef>
          </c:cat>
          <c:val>
            <c:numRef>
              <c:f>Sheet1!$G$2:$G$3</c:f>
              <c:numCache>
                <c:formatCode>0.0;;</c:formatCode>
                <c:ptCount val="2"/>
                <c:pt idx="0">
                  <c:v>7.6952288688582824</c:v>
                </c:pt>
                <c:pt idx="1">
                  <c:v>7.6952288688582824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11E-483A-8B60-F7A0EF24DC5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(284)</c:v>
                </c:pt>
                <c:pt idx="1">
                  <c:v>Arrowe Park Hospital (284)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11E-483A-8B60-F7A0EF24DC5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(284)</c:v>
                </c:pt>
                <c:pt idx="1">
                  <c:v>Arrowe Park Hospital (284)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11E-483A-8B60-F7A0EF24DC5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(284)</c:v>
                </c:pt>
                <c:pt idx="1">
                  <c:v>Arrowe Park Hospital (284)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11E-483A-8B60-F7A0EF24DC5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2.3047711311417176</c:v>
                </c:pt>
                <c:pt idx="1">
                  <c:v>2.3047711311417176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11E-483A-8B60-F7A0EF24DC5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1E-483A-8B60-F7A0EF24DC5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1E-483A-8B60-F7A0EF24DC5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(172)</c:v>
                </c:pt>
                <c:pt idx="1">
                  <c:v>Arrowe Park Hospital (172)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8E-424B-8C89-D46A44DF75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(172)</c:v>
                </c:pt>
                <c:pt idx="1">
                  <c:v>Arrowe Park Hospital (172)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8E-424B-8C89-D46A44DF75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(172)</c:v>
                </c:pt>
                <c:pt idx="1">
                  <c:v>Arrowe Park Hospital (172)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168E-424B-8C89-D46A44DF75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(172)</c:v>
                </c:pt>
                <c:pt idx="1">
                  <c:v>Arrowe Park Hospital (172)</c:v>
                </c:pt>
              </c:strCache>
            </c:strRef>
          </c:cat>
          <c:val>
            <c:numRef>
              <c:f>Sheet1!$G$2:$G$3</c:f>
              <c:numCache>
                <c:formatCode>0.0;;</c:formatCode>
                <c:ptCount val="2"/>
                <c:pt idx="0">
                  <c:v>5.9424609923862723</c:v>
                </c:pt>
                <c:pt idx="1">
                  <c:v>5.9424609923862723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168E-424B-8C89-D46A44DF75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(172)</c:v>
                </c:pt>
                <c:pt idx="1">
                  <c:v>Arrowe Park Hospital (172)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168E-424B-8C89-D46A44DF75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(172)</c:v>
                </c:pt>
                <c:pt idx="1">
                  <c:v>Arrowe Park Hospital (172)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168E-424B-8C89-D46A44DF75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(172)</c:v>
                </c:pt>
                <c:pt idx="1">
                  <c:v>Arrowe Park Hospital (172)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168E-424B-8C89-D46A44DF75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4.0575390076137277</c:v>
                </c:pt>
                <c:pt idx="1">
                  <c:v>4.0575390076137277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168E-424B-8C89-D46A44DF75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68E-424B-8C89-D46A44DF75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68E-424B-8C89-D46A44DF75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Arrowe Park Hospital (85)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922E-4923-81C6-1F2FF7F83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Arrowe Park Hospital (85)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922E-4923-81C6-1F2FF7F83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Arrowe Park Hospital (85)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922E-4923-81C6-1F2FF7F83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Arrowe Park Hospital (85)</c:v>
                </c:pt>
              </c:strCache>
            </c:strRef>
          </c:cat>
          <c:val>
            <c:numRef>
              <c:f>Sheet1!$G$2:$G$3</c:f>
              <c:numCache>
                <c:formatCode>0.0;;</c:formatCode>
                <c:ptCount val="2"/>
                <c:pt idx="0">
                  <c:v>4.3393272071753204</c:v>
                </c:pt>
                <c:pt idx="1">
                  <c:v>4.3393272071753204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922E-4923-81C6-1F2FF7F83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Arrowe Park Hospital (85)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922E-4923-81C6-1F2FF7F83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Arrowe Park Hospital (85)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922E-4923-81C6-1F2FF7F83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Arrowe Park Hospital (85)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922E-4923-81C6-1F2FF7F83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5.6606727928246796</c:v>
                </c:pt>
                <c:pt idx="1">
                  <c:v>5.6606727928246796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922E-4923-81C6-1F2FF7F83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22E-4923-81C6-1F2FF7F83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22E-4923-81C6-1F2FF7F83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(200)</c:v>
                </c:pt>
                <c:pt idx="1">
                  <c:v>Arrowe Park Hospital (200)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799F-40A8-B4AF-C9360918031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(200)</c:v>
                </c:pt>
                <c:pt idx="1">
                  <c:v>Arrowe Park Hospital (200)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799F-40A8-B4AF-C9360918031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(200)</c:v>
                </c:pt>
                <c:pt idx="1">
                  <c:v>Arrowe Park Hospital (200)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799F-40A8-B4AF-C9360918031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(200)</c:v>
                </c:pt>
                <c:pt idx="1">
                  <c:v>Arrowe Park Hospital (200)</c:v>
                </c:pt>
              </c:strCache>
            </c:strRef>
          </c:cat>
          <c:val>
            <c:numRef>
              <c:f>Sheet1!$G$2:$G$3</c:f>
              <c:numCache>
                <c:formatCode>0.0;;</c:formatCode>
                <c:ptCount val="2"/>
                <c:pt idx="0">
                  <c:v>7.526782493660944</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799F-40A8-B4AF-C9360918031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(200)</c:v>
                </c:pt>
                <c:pt idx="1">
                  <c:v>Arrowe Park Hospital (200)</c:v>
                </c:pt>
              </c:strCache>
            </c:strRef>
          </c:cat>
          <c:val>
            <c:numRef>
              <c:f>Sheet1!$H$2:$H$3</c:f>
              <c:numCache>
                <c:formatCode>0.0;;</c:formatCode>
                <c:ptCount val="2"/>
                <c:pt idx="0">
                  <c:v>0</c:v>
                </c:pt>
                <c:pt idx="1">
                  <c:v>7.526782493660944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799F-40A8-B4AF-C9360918031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(200)</c:v>
                </c:pt>
                <c:pt idx="1">
                  <c:v>Arrowe Park Hospital (200)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799F-40A8-B4AF-C9360918031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(200)</c:v>
                </c:pt>
                <c:pt idx="1">
                  <c:v>Arrowe Park Hospital (200)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799F-40A8-B4AF-C9360918031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2.473217506339056</c:v>
                </c:pt>
                <c:pt idx="1">
                  <c:v>2.473217506339056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799F-40A8-B4AF-C9360918031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99F-40A8-B4AF-C9360918031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99F-40A8-B4AF-C9360918031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Arrowe Park Hospital (155)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2E-4923-81C6-1F2FF7F83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Arrowe Park Hospital (155)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22E-4923-81C6-1F2FF7F83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Arrowe Park Hospital (155)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22E-4923-81C6-1F2FF7F83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Arrowe Park Hospital (155)</c:v>
                </c:pt>
              </c:strCache>
            </c:strRef>
          </c:cat>
          <c:val>
            <c:numRef>
              <c:f>Sheet1!$G$2:$G$3</c:f>
              <c:numCache>
                <c:formatCode>0.0;;</c:formatCode>
                <c:ptCount val="2"/>
                <c:pt idx="0">
                  <c:v>8.5198125683031503</c:v>
                </c:pt>
                <c:pt idx="1">
                  <c:v>8.5198125683031503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22E-4923-81C6-1F2FF7F83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Arrowe Park Hospital (155)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22E-4923-81C6-1F2FF7F83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Arrowe Park Hospital (155)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22E-4923-81C6-1F2FF7F83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Arrowe Park Hospital (155)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22E-4923-81C6-1F2FF7F83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1.4801874316968497</c:v>
                </c:pt>
                <c:pt idx="1">
                  <c:v>1.4801874316968497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22E-4923-81C6-1F2FF7F83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22E-4923-81C6-1F2FF7F83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22E-4923-81C6-1F2FF7F83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Arrowe Park Hospital (158)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99F-40A8-B4AF-C9360918031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Arrowe Park Hospital (158)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99F-40A8-B4AF-C9360918031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Arrowe Park Hospital (158)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99F-40A8-B4AF-C9360918031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Arrowe Park Hospital (158)</c:v>
                </c:pt>
              </c:strCache>
            </c:strRef>
          </c:cat>
          <c:val>
            <c:numRef>
              <c:f>Sheet1!$G$2:$G$3</c:f>
              <c:numCache>
                <c:formatCode>0.0;;</c:formatCode>
                <c:ptCount val="2"/>
                <c:pt idx="0">
                  <c:v>8.3694219707245399</c:v>
                </c:pt>
                <c:pt idx="1">
                  <c:v>8.3694219707245399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99F-40A8-B4AF-C9360918031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Arrowe Park Hospital (158)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99F-40A8-B4AF-C9360918031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Arrowe Park Hospital (158)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99F-40A8-B4AF-C9360918031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Arrowe Park Hospital (158)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99F-40A8-B4AF-C9360918031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1.6305780292754601</c:v>
                </c:pt>
                <c:pt idx="1">
                  <c:v>1.6305780292754601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99F-40A8-B4AF-C9360918031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99F-40A8-B4AF-C9360918031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99F-40A8-B4AF-C9360918031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(193)</c:v>
                </c:pt>
                <c:pt idx="1">
                  <c:v>Arrowe Park Hospital (193)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922E-4923-81C6-1F2FF7F83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(193)</c:v>
                </c:pt>
                <c:pt idx="1">
                  <c:v>Arrowe Park Hospital (193)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922E-4923-81C6-1F2FF7F83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(193)</c:v>
                </c:pt>
                <c:pt idx="1">
                  <c:v>Arrowe Park Hospital (193)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922E-4923-81C6-1F2FF7F83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(193)</c:v>
                </c:pt>
                <c:pt idx="1">
                  <c:v>Arrowe Park Hospital (193)</c:v>
                </c:pt>
              </c:strCache>
            </c:strRef>
          </c:cat>
          <c:val>
            <c:numRef>
              <c:f>Sheet1!$G$2:$G$3</c:f>
              <c:numCache>
                <c:formatCode>0.0;;</c:formatCode>
                <c:ptCount val="2"/>
                <c:pt idx="0">
                  <c:v>8.3904943407235244</c:v>
                </c:pt>
                <c:pt idx="1">
                  <c:v>8.3904943407235244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922E-4923-81C6-1F2FF7F83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(193)</c:v>
                </c:pt>
                <c:pt idx="1">
                  <c:v>Arrowe Park Hospital (193)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922E-4923-81C6-1F2FF7F83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(193)</c:v>
                </c:pt>
                <c:pt idx="1">
                  <c:v>Arrowe Park Hospital (193)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922E-4923-81C6-1F2FF7F83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(193)</c:v>
                </c:pt>
                <c:pt idx="1">
                  <c:v>Arrowe Park Hospital (193)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922E-4923-81C6-1F2FF7F83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1.6095056592764756</c:v>
                </c:pt>
                <c:pt idx="1">
                  <c:v>1.6095056592764756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922E-4923-81C6-1F2FF7F83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22E-4923-81C6-1F2FF7F83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22E-4923-81C6-1F2FF7F83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Arrowe Park Hospital (98)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799F-40A8-B4AF-C9360918031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Arrowe Park Hospital (98)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799F-40A8-B4AF-C9360918031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Arrowe Park Hospital (98)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799F-40A8-B4AF-C9360918031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Arrowe Park Hospital (98)</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799F-40A8-B4AF-C9360918031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Arrowe Park Hospital (98)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799F-40A8-B4AF-C9360918031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Arrowe Park Hospital (98)</c:v>
                </c:pt>
              </c:strCache>
            </c:strRef>
          </c:cat>
          <c:val>
            <c:numRef>
              <c:f>Sheet1!$I$2:$I$3</c:f>
              <c:numCache>
                <c:formatCode>0.0;;</c:formatCode>
                <c:ptCount val="2"/>
                <c:pt idx="0">
                  <c:v>8.5045680924397367</c:v>
                </c:pt>
                <c:pt idx="1">
                  <c:v>8.5045680924397367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799F-40A8-B4AF-C9360918031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Arrowe Park Hospital (98)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799F-40A8-B4AF-C9360918031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1.4954319075602633</c:v>
                </c:pt>
                <c:pt idx="1">
                  <c:v>1.4954319075602633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799F-40A8-B4AF-C9360918031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99F-40A8-B4AF-C9360918031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99F-40A8-B4AF-C9360918031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(297)</c:v>
                </c:pt>
                <c:pt idx="1">
                  <c:v>Arrowe Park Hospital (297)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6-4C0F-B88D-04B64F6DFD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(297)</c:v>
                </c:pt>
                <c:pt idx="1">
                  <c:v>Arrowe Park Hospital (297)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6-4C0F-B88D-04B64F6DFD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(297)</c:v>
                </c:pt>
                <c:pt idx="1">
                  <c:v>Arrowe Park Hospital (297)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A66-4C0F-B88D-04B64F6DFD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(297)</c:v>
                </c:pt>
                <c:pt idx="1">
                  <c:v>Arrowe Park Hospital (297)</c:v>
                </c:pt>
              </c:strCache>
            </c:strRef>
          </c:cat>
          <c:val>
            <c:numRef>
              <c:f>Sheet1!$G$2:$G$3</c:f>
              <c:numCache>
                <c:formatCode>0.0;;</c:formatCode>
                <c:ptCount val="2"/>
                <c:pt idx="0">
                  <c:v>8.4796186748395108</c:v>
                </c:pt>
                <c:pt idx="1">
                  <c:v>8.4796186748395108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A66-4C0F-B88D-04B64F6DFD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(297)</c:v>
                </c:pt>
                <c:pt idx="1">
                  <c:v>Arrowe Park Hospital (297)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A66-4C0F-B88D-04B64F6DFD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(297)</c:v>
                </c:pt>
                <c:pt idx="1">
                  <c:v>Arrowe Park Hospital (297)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A66-4C0F-B88D-04B64F6DFD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(297)</c:v>
                </c:pt>
                <c:pt idx="1">
                  <c:v>Arrowe Park Hospital (297)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A66-4C0F-B88D-04B64F6DFD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1.5203813251604892</c:v>
                </c:pt>
                <c:pt idx="1">
                  <c:v>1.5203813251604892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A66-4C0F-B88D-04B64F6DFD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A66-4C0F-B88D-04B64F6DFD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A66-4C0F-B88D-04B64F6DFD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Arrowe Park Hospital (298)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9C57-469A-A887-D4F68BC7F3D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Arrowe Park Hospital (298)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9C57-469A-A887-D4F68BC7F3D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Arrowe Park Hospital (298)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9C57-469A-A887-D4F68BC7F3D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Arrowe Park Hospital (298)</c:v>
                </c:pt>
              </c:strCache>
            </c:strRef>
          </c:cat>
          <c:val>
            <c:numRef>
              <c:f>Sheet1!$G$2:$G$3</c:f>
              <c:numCache>
                <c:formatCode>0.0;;</c:formatCode>
                <c:ptCount val="2"/>
                <c:pt idx="0">
                  <c:v>7.4076878869200131</c:v>
                </c:pt>
                <c:pt idx="1">
                  <c:v>7.4076878869200131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9C57-469A-A887-D4F68BC7F3D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Arrowe Park Hospital (298)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9C57-469A-A887-D4F68BC7F3D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Arrowe Park Hospital (298)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9C57-469A-A887-D4F68BC7F3D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Arrowe Park Hospital (298)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9C57-469A-A887-D4F68BC7F3D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2.5923121130799869</c:v>
                </c:pt>
                <c:pt idx="1">
                  <c:v>2.5923121130799869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9C57-469A-A887-D4F68BC7F3D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57-469A-A887-D4F68BC7F3D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57-469A-A887-D4F68BC7F3D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21/11/2024</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21/11/2024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70055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7985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71417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9836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771866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3204116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997773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967096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3466131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1348721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756611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1569791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35A30-008B-6A8D-03D2-00C6D25FDF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E4B193-19F0-0157-F3C2-140D2D79290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9A07B92-4C8D-D3B5-6678-398A3392377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A4E5D-1B94-7DEB-3974-C102DE99A6A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93803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76698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51416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997940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11000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6430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821229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897090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5334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60874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232542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20853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909787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474482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26018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56.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8" Type="http://schemas.openxmlformats.org/officeDocument/2006/relationships/slide" Target="../slides/slide56.xml"/><Relationship Id="rId3" Type="http://schemas.openxmlformats.org/officeDocument/2006/relationships/image" Target="../media/image6.png"/><Relationship Id="rId7" Type="http://schemas.openxmlformats.org/officeDocument/2006/relationships/slide" Target="../slides/slide40.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8" Type="http://schemas.openxmlformats.org/officeDocument/2006/relationships/slide" Target="../slides/slide56.xml"/><Relationship Id="rId3" Type="http://schemas.openxmlformats.org/officeDocument/2006/relationships/image" Target="../media/image6.png"/><Relationship Id="rId7" Type="http://schemas.openxmlformats.org/officeDocument/2006/relationships/slide" Target="../slides/slide40.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8" Type="http://schemas.openxmlformats.org/officeDocument/2006/relationships/slide" Target="../slides/slide40.xml"/><Relationship Id="rId3" Type="http://schemas.openxmlformats.org/officeDocument/2006/relationships/image" Target="../media/image5.png"/><Relationship Id="rId7" Type="http://schemas.openxmlformats.org/officeDocument/2006/relationships/slide" Target="../slides/slide7.xml"/><Relationship Id="rId2"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slide" Target="../slides/slide56.xml"/></Relationships>
</file>

<file path=ppt/slideLayouts/_rels/slideLayout14.xml.rels><?xml version="1.0" encoding="UTF-8" standalone="yes"?>
<Relationships xmlns="http://schemas.openxmlformats.org/package/2006/relationships"><Relationship Id="rId8" Type="http://schemas.openxmlformats.org/officeDocument/2006/relationships/slide" Target="../slides/slide56.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8" Type="http://schemas.openxmlformats.org/officeDocument/2006/relationships/slide" Target="../slides/slide40.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 Id="rId9" Type="http://schemas.openxmlformats.org/officeDocument/2006/relationships/slide" Target="../slides/slide56.xml"/></Relationships>
</file>

<file path=ppt/slideLayouts/_rels/slideLayout16.xml.rels><?xml version="1.0" encoding="UTF-8" standalone="yes"?>
<Relationships xmlns="http://schemas.openxmlformats.org/package/2006/relationships"><Relationship Id="rId8" Type="http://schemas.openxmlformats.org/officeDocument/2006/relationships/slide" Target="../slides/slide40.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56.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56.xml"/><Relationship Id="rId3" Type="http://schemas.openxmlformats.org/officeDocument/2006/relationships/image" Target="../media/image6.png"/><Relationship Id="rId7" Type="http://schemas.openxmlformats.org/officeDocument/2006/relationships/slide" Target="../slides/slide40.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56.xml"/><Relationship Id="rId3" Type="http://schemas.openxmlformats.org/officeDocument/2006/relationships/image" Target="../media/image6.png"/><Relationship Id="rId7" Type="http://schemas.openxmlformats.org/officeDocument/2006/relationships/slide" Target="../slides/slide40.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40.xml"/><Relationship Id="rId3" Type="http://schemas.openxmlformats.org/officeDocument/2006/relationships/image" Target="../media/image5.png"/><Relationship Id="rId7" Type="http://schemas.openxmlformats.org/officeDocument/2006/relationships/slide" Target="../slides/slide7.xml"/><Relationship Id="rId2"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slide" Target="../slides/slide56.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56.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40.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 Id="rId9" Type="http://schemas.openxmlformats.org/officeDocument/2006/relationships/slide" Target="../slides/slide56.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40.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 Id="rId9" Type="http://schemas.openxmlformats.org/officeDocument/2006/relationships/slide" Target="../slides/slide5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picture containing floor, indoor, ceiling&#10;&#10;Description automatically generated">
            <a:extLst>
              <a:ext uri="{FF2B5EF4-FFF2-40B4-BE49-F238E27FC236}">
                <a16:creationId xmlns:a16="http://schemas.microsoft.com/office/drawing/2014/main" id="{B9ED0754-ACA3-4259-CF00-43F77DB5688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37" b="7798"/>
          <a:stretch/>
        </p:blipFill>
        <p:spPr>
          <a:xfrm>
            <a:off x="0" y="0"/>
            <a:ext cx="12192000" cy="6854808"/>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870761"/>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03182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Urgent and Emergency Care Survey | 2024 </a:t>
            </a:r>
            <a:r>
              <a:rPr lang="en-GB" sz="800">
                <a:solidFill>
                  <a:schemeClr val="bg1"/>
                </a:solidFill>
                <a:latin typeface="Arial" panose="020B0604020202020204" pitchFamily="34" charset="0"/>
                <a:cs typeface="Arial" panose="020B0604020202020204" pitchFamily="34" charset="0"/>
              </a:rPr>
              <a:t>|  RBL | Wirral University Teaching Hospital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80402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6" name="TextBox 5">
            <a:extLst>
              <a:ext uri="{FF2B5EF4-FFF2-40B4-BE49-F238E27FC236}">
                <a16:creationId xmlns:a16="http://schemas.microsoft.com/office/drawing/2014/main" id="{22B0C16B-1477-63C2-ABA8-D70E2AC25030}"/>
              </a:ext>
            </a:extLst>
          </p:cNvPr>
          <p:cNvSpPr txBox="1"/>
          <p:nvPr userDrawn="1"/>
        </p:nvSpPr>
        <p:spPr>
          <a:xfrm>
            <a:off x="156475" y="7880"/>
            <a:ext cx="1407600" cy="4248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5" name="TextBox 14">
            <a:hlinkClick r:id="rId5" action="ppaction://hlinksldjump"/>
            <a:extLst>
              <a:ext uri="{FF2B5EF4-FFF2-40B4-BE49-F238E27FC236}">
                <a16:creationId xmlns:a16="http://schemas.microsoft.com/office/drawing/2014/main" id="{4DD6C444-4998-3FF4-A76E-AC8C0CB739D4}"/>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6" name="TextBox 15">
            <a:hlinkClick r:id="rId6" action="ppaction://hlinksldjump"/>
            <a:extLst>
              <a:ext uri="{FF2B5EF4-FFF2-40B4-BE49-F238E27FC236}">
                <a16:creationId xmlns:a16="http://schemas.microsoft.com/office/drawing/2014/main" id="{A85467CF-65CA-92AE-DB60-3415A799DCD4}"/>
              </a:ext>
            </a:extLst>
          </p:cNvPr>
          <p:cNvSpPr txBox="1"/>
          <p:nvPr userDrawn="1"/>
        </p:nvSpPr>
        <p:spPr>
          <a:xfrm>
            <a:off x="2991441" y="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Benchmarking</a:t>
            </a:r>
          </a:p>
        </p:txBody>
      </p:sp>
      <p:sp>
        <p:nvSpPr>
          <p:cNvPr id="17" name="TextBox 16">
            <a:hlinkClick r:id="rId7" action="ppaction://hlinksldjump"/>
            <a:extLst>
              <a:ext uri="{FF2B5EF4-FFF2-40B4-BE49-F238E27FC236}">
                <a16:creationId xmlns:a16="http://schemas.microsoft.com/office/drawing/2014/main" id="{5C562FFA-6B67-0A66-DD85-907F8683F08E}"/>
              </a:ext>
            </a:extLst>
          </p:cNvPr>
          <p:cNvSpPr txBox="1"/>
          <p:nvPr userDrawn="1"/>
        </p:nvSpPr>
        <p:spPr>
          <a:xfrm>
            <a:off x="4395147"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level results</a:t>
            </a:r>
          </a:p>
        </p:txBody>
      </p:sp>
      <p:sp>
        <p:nvSpPr>
          <p:cNvPr id="28" name="TextBox 27">
            <a:hlinkClick r:id="rId8" action="ppaction://hlinksldjump"/>
            <a:extLst>
              <a:ext uri="{FF2B5EF4-FFF2-40B4-BE49-F238E27FC236}">
                <a16:creationId xmlns:a16="http://schemas.microsoft.com/office/drawing/2014/main" id="{6DA47AD1-E47C-A8C1-2FA7-24885C60A54D}"/>
              </a:ext>
            </a:extLst>
          </p:cNvPr>
          <p:cNvSpPr txBox="1"/>
          <p:nvPr userDrawn="1"/>
        </p:nvSpPr>
        <p:spPr>
          <a:xfrm>
            <a:off x="5794345"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941843930"/>
      </p:ext>
    </p:extLst>
  </p:cSld>
  <p:clrMapOvr>
    <a:masterClrMapping/>
  </p:clrMapOvr>
  <p:extLst>
    <p:ext uri="{DCECCB84-F9BA-43D5-87BE-67443E8EF086}">
      <p15:sldGuideLst xmlns:p15="http://schemas.microsoft.com/office/powerpoint/2012/main">
        <p15:guide id="1" orient="horz" pos="663">
          <p15:clr>
            <a:srgbClr val="FBAE40"/>
          </p15:clr>
        </p15:guide>
        <p15:guide id="2" pos="32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Headline resul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1" y="24285"/>
            <a:ext cx="872010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7" name="TextBox 16">
            <a:hlinkClick r:id="rId5" action="ppaction://hlinksldjump"/>
            <a:extLst>
              <a:ext uri="{FF2B5EF4-FFF2-40B4-BE49-F238E27FC236}">
                <a16:creationId xmlns:a16="http://schemas.microsoft.com/office/drawing/2014/main" id="{49DC3843-4794-BB67-FDBA-6CB4697300F3}"/>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25" name="TextBox 24">
            <a:extLst>
              <a:ext uri="{FF2B5EF4-FFF2-40B4-BE49-F238E27FC236}">
                <a16:creationId xmlns:a16="http://schemas.microsoft.com/office/drawing/2014/main" id="{3F49EBD3-733C-FE8D-5478-CB3A16F06215}"/>
              </a:ext>
            </a:extLst>
          </p:cNvPr>
          <p:cNvSpPr txBox="1"/>
          <p:nvPr userDrawn="1"/>
        </p:nvSpPr>
        <p:spPr>
          <a:xfrm>
            <a:off x="1587680" y="-1504"/>
            <a:ext cx="1407600" cy="4248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26" name="TextBox 25">
            <a:hlinkClick r:id="rId6" action="ppaction://hlinksldjump"/>
            <a:extLst>
              <a:ext uri="{FF2B5EF4-FFF2-40B4-BE49-F238E27FC236}">
                <a16:creationId xmlns:a16="http://schemas.microsoft.com/office/drawing/2014/main" id="{B41F050C-0FFA-DDF2-ECE5-1DE3629530A7}"/>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Benchmarking</a:t>
            </a:r>
          </a:p>
        </p:txBody>
      </p:sp>
      <p:sp>
        <p:nvSpPr>
          <p:cNvPr id="27" name="TextBox 26">
            <a:hlinkClick r:id="rId7" action="ppaction://hlinksldjump"/>
            <a:extLst>
              <a:ext uri="{FF2B5EF4-FFF2-40B4-BE49-F238E27FC236}">
                <a16:creationId xmlns:a16="http://schemas.microsoft.com/office/drawing/2014/main" id="{62057183-D596-3063-5E96-F2EDF5FFF8E6}"/>
              </a:ext>
            </a:extLst>
          </p:cNvPr>
          <p:cNvSpPr txBox="1"/>
          <p:nvPr userDrawn="1"/>
        </p:nvSpPr>
        <p:spPr>
          <a:xfrm>
            <a:off x="4433056" y="7941"/>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level results</a:t>
            </a:r>
          </a:p>
        </p:txBody>
      </p:sp>
      <p:sp>
        <p:nvSpPr>
          <p:cNvPr id="28" name="TextBox 27">
            <a:hlinkClick r:id="rId8" action="ppaction://hlinksldjump"/>
            <a:extLst>
              <a:ext uri="{FF2B5EF4-FFF2-40B4-BE49-F238E27FC236}">
                <a16:creationId xmlns:a16="http://schemas.microsoft.com/office/drawing/2014/main" id="{32969781-30C6-0307-647D-53D5F882A557}"/>
              </a:ext>
            </a:extLst>
          </p:cNvPr>
          <p:cNvSpPr txBox="1"/>
          <p:nvPr userDrawn="1"/>
        </p:nvSpPr>
        <p:spPr>
          <a:xfrm>
            <a:off x="5836763"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96183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enchmarkin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22" name="Rectangle 21">
            <a:hlinkClick r:id="rId2" action="ppaction://hlinksldjump" tooltip="Benchmarking"/>
            <a:extLst>
              <a:ext uri="{FF2B5EF4-FFF2-40B4-BE49-F238E27FC236}">
                <a16:creationId xmlns:a16="http://schemas.microsoft.com/office/drawing/2014/main"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6" action="ppaction://hlinksldjump"/>
            <a:extLst>
              <a:ext uri="{FF2B5EF4-FFF2-40B4-BE49-F238E27FC236}">
                <a16:creationId xmlns:a16="http://schemas.microsoft.com/office/drawing/2014/main" id="{81FB4465-01E5-6022-2D6D-89CFA344651E}"/>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7" action="ppaction://hlinksldjump"/>
            <a:extLst>
              <a:ext uri="{FF2B5EF4-FFF2-40B4-BE49-F238E27FC236}">
                <a16:creationId xmlns:a16="http://schemas.microsoft.com/office/drawing/2014/main" id="{403DC37E-266C-335E-0787-76E9C7202E66}"/>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513ED3A3-EDF4-189E-209B-D70DA0688AA3}"/>
              </a:ext>
            </a:extLst>
          </p:cNvPr>
          <p:cNvSpPr txBox="1"/>
          <p:nvPr userDrawn="1"/>
        </p:nvSpPr>
        <p:spPr>
          <a:xfrm>
            <a:off x="3029349" y="7880"/>
            <a:ext cx="1407600" cy="4248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Benchmarking</a:t>
            </a:r>
          </a:p>
        </p:txBody>
      </p:sp>
      <p:sp>
        <p:nvSpPr>
          <p:cNvPr id="5" name="TextBox 4">
            <a:hlinkClick r:id="rId8" action="ppaction://hlinksldjump"/>
            <a:extLst>
              <a:ext uri="{FF2B5EF4-FFF2-40B4-BE49-F238E27FC236}">
                <a16:creationId xmlns:a16="http://schemas.microsoft.com/office/drawing/2014/main" id="{056942B2-8B55-FF9B-2B4D-9CC1C64372CE}"/>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level results</a:t>
            </a:r>
          </a:p>
        </p:txBody>
      </p:sp>
      <p:sp>
        <p:nvSpPr>
          <p:cNvPr id="6" name="TextBox 5">
            <a:hlinkClick r:id="rId9" action="ppaction://hlinksldjump"/>
            <a:extLst>
              <a:ext uri="{FF2B5EF4-FFF2-40B4-BE49-F238E27FC236}">
                <a16:creationId xmlns:a16="http://schemas.microsoft.com/office/drawing/2014/main" id="{EAE410BD-A47B-3087-7CE0-54D5A1A2D3A5}"/>
              </a:ext>
            </a:extLst>
          </p:cNvPr>
          <p:cNvSpPr txBox="1"/>
          <p:nvPr userDrawn="1"/>
        </p:nvSpPr>
        <p:spPr>
          <a:xfrm>
            <a:off x="5874724" y="-4237"/>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994179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rust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Benchmarking</a:t>
            </a:r>
          </a:p>
        </p:txBody>
      </p:sp>
      <p:sp>
        <p:nvSpPr>
          <p:cNvPr id="5" name="TextBox 4">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Trust and site level results</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5903961" y="-201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3643658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level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5912687" y="-2341"/>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70932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6250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5" name="TextBox 14">
            <a:hlinkClick r:id="rId5" action="ppaction://hlinksldjump"/>
            <a:extLst>
              <a:ext uri="{FF2B5EF4-FFF2-40B4-BE49-F238E27FC236}">
                <a16:creationId xmlns:a16="http://schemas.microsoft.com/office/drawing/2014/main" id="{5DDC968F-BE3E-F124-1EF6-4FAAD1C7E67E}"/>
              </a:ext>
            </a:extLst>
          </p:cNvPr>
          <p:cNvSpPr txBox="1"/>
          <p:nvPr userDrawn="1"/>
        </p:nvSpPr>
        <p:spPr>
          <a:xfrm>
            <a:off x="148848" y="-9150"/>
            <a:ext cx="1407600" cy="4248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16" name="TextBox 15">
            <a:hlinkClick r:id="rId6" action="ppaction://hlinksldjump"/>
            <a:extLst>
              <a:ext uri="{FF2B5EF4-FFF2-40B4-BE49-F238E27FC236}">
                <a16:creationId xmlns:a16="http://schemas.microsoft.com/office/drawing/2014/main" id="{8FA187CE-7697-504A-784E-74152D721400}"/>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7" name="TextBox 16">
            <a:hlinkClick r:id="rId7" action="ppaction://hlinksldjump"/>
            <a:extLst>
              <a:ext uri="{FF2B5EF4-FFF2-40B4-BE49-F238E27FC236}">
                <a16:creationId xmlns:a16="http://schemas.microsoft.com/office/drawing/2014/main" id="{9EDA2EEB-F1C2-B4C5-5DF0-2AA80906C704}"/>
              </a:ext>
            </a:extLst>
          </p:cNvPr>
          <p:cNvSpPr txBox="1"/>
          <p:nvPr userDrawn="1"/>
        </p:nvSpPr>
        <p:spPr>
          <a:xfrm>
            <a:off x="3029349" y="7880"/>
            <a:ext cx="1407600" cy="4248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Benchmarking</a:t>
            </a:r>
          </a:p>
        </p:txBody>
      </p:sp>
      <p:sp>
        <p:nvSpPr>
          <p:cNvPr id="23" name="TextBox 22">
            <a:hlinkClick r:id="rId8" action="ppaction://hlinksldjump"/>
            <a:extLst>
              <a:ext uri="{FF2B5EF4-FFF2-40B4-BE49-F238E27FC236}">
                <a16:creationId xmlns:a16="http://schemas.microsoft.com/office/drawing/2014/main" id="{EA705CC4-6799-4968-E9F7-BA8FE421F7E6}"/>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level results</a:t>
            </a:r>
          </a:p>
        </p:txBody>
      </p:sp>
      <p:sp>
        <p:nvSpPr>
          <p:cNvPr id="24" name="TextBox 23">
            <a:extLst>
              <a:ext uri="{FF2B5EF4-FFF2-40B4-BE49-F238E27FC236}">
                <a16:creationId xmlns:a16="http://schemas.microsoft.com/office/drawing/2014/main" id="{E836ECAB-C867-E01C-2CBB-B39AD1A9DC62}"/>
              </a:ext>
            </a:extLst>
          </p:cNvPr>
          <p:cNvSpPr txBox="1"/>
          <p:nvPr userDrawn="1"/>
        </p:nvSpPr>
        <p:spPr>
          <a:xfrm>
            <a:off x="5912687" y="-2118"/>
            <a:ext cx="1407600" cy="4248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1321977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32783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Urgent and Emergency Care Survey | 2024 | | [Trust code] | [Trust name]</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141814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6" name="TextBox 5">
            <a:extLst>
              <a:ext uri="{FF2B5EF4-FFF2-40B4-BE49-F238E27FC236}">
                <a16:creationId xmlns:a16="http://schemas.microsoft.com/office/drawing/2014/main" id="{22B0C16B-1477-63C2-ABA8-D70E2AC25030}"/>
              </a:ext>
            </a:extLst>
          </p:cNvPr>
          <p:cNvSpPr txBox="1"/>
          <p:nvPr userDrawn="1"/>
        </p:nvSpPr>
        <p:spPr>
          <a:xfrm>
            <a:off x="156475" y="7880"/>
            <a:ext cx="1407600" cy="4248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5" name="TextBox 14">
            <a:hlinkClick r:id="rId5" action="ppaction://hlinksldjump"/>
            <a:extLst>
              <a:ext uri="{FF2B5EF4-FFF2-40B4-BE49-F238E27FC236}">
                <a16:creationId xmlns:a16="http://schemas.microsoft.com/office/drawing/2014/main" id="{4DD6C444-4998-3FF4-A76E-AC8C0CB739D4}"/>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6" name="TextBox 15">
            <a:hlinkClick r:id="rId6" action="ppaction://hlinksldjump"/>
            <a:extLst>
              <a:ext uri="{FF2B5EF4-FFF2-40B4-BE49-F238E27FC236}">
                <a16:creationId xmlns:a16="http://schemas.microsoft.com/office/drawing/2014/main" id="{A85467CF-65CA-92AE-DB60-3415A799DCD4}"/>
              </a:ext>
            </a:extLst>
          </p:cNvPr>
          <p:cNvSpPr txBox="1"/>
          <p:nvPr userDrawn="1"/>
        </p:nvSpPr>
        <p:spPr>
          <a:xfrm>
            <a:off x="2991441" y="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Benchmarking</a:t>
            </a:r>
          </a:p>
        </p:txBody>
      </p:sp>
      <p:sp>
        <p:nvSpPr>
          <p:cNvPr id="17" name="TextBox 16">
            <a:hlinkClick r:id="rId7" action="ppaction://hlinksldjump"/>
            <a:extLst>
              <a:ext uri="{FF2B5EF4-FFF2-40B4-BE49-F238E27FC236}">
                <a16:creationId xmlns:a16="http://schemas.microsoft.com/office/drawing/2014/main" id="{5C562FFA-6B67-0A66-DD85-907F8683F08E}"/>
              </a:ext>
            </a:extLst>
          </p:cNvPr>
          <p:cNvSpPr txBox="1"/>
          <p:nvPr userDrawn="1"/>
        </p:nvSpPr>
        <p:spPr>
          <a:xfrm>
            <a:off x="4395147"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level results</a:t>
            </a:r>
          </a:p>
        </p:txBody>
      </p:sp>
      <p:sp>
        <p:nvSpPr>
          <p:cNvPr id="28" name="TextBox 27">
            <a:hlinkClick r:id="rId8" action="ppaction://hlinksldjump"/>
            <a:extLst>
              <a:ext uri="{FF2B5EF4-FFF2-40B4-BE49-F238E27FC236}">
                <a16:creationId xmlns:a16="http://schemas.microsoft.com/office/drawing/2014/main" id="{6DA47AD1-E47C-A8C1-2FA7-24885C60A54D}"/>
              </a:ext>
            </a:extLst>
          </p:cNvPr>
          <p:cNvSpPr txBox="1"/>
          <p:nvPr userDrawn="1"/>
        </p:nvSpPr>
        <p:spPr>
          <a:xfrm>
            <a:off x="5794345"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1" y="24285"/>
            <a:ext cx="872010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7" name="TextBox 16">
            <a:hlinkClick r:id="rId5" action="ppaction://hlinksldjump"/>
            <a:extLst>
              <a:ext uri="{FF2B5EF4-FFF2-40B4-BE49-F238E27FC236}">
                <a16:creationId xmlns:a16="http://schemas.microsoft.com/office/drawing/2014/main" id="{49DC3843-4794-BB67-FDBA-6CB4697300F3}"/>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25" name="TextBox 24">
            <a:extLst>
              <a:ext uri="{FF2B5EF4-FFF2-40B4-BE49-F238E27FC236}">
                <a16:creationId xmlns:a16="http://schemas.microsoft.com/office/drawing/2014/main" id="{3F49EBD3-733C-FE8D-5478-CB3A16F06215}"/>
              </a:ext>
            </a:extLst>
          </p:cNvPr>
          <p:cNvSpPr txBox="1"/>
          <p:nvPr userDrawn="1"/>
        </p:nvSpPr>
        <p:spPr>
          <a:xfrm>
            <a:off x="1587680" y="-1504"/>
            <a:ext cx="1407600" cy="4248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26" name="TextBox 25">
            <a:hlinkClick r:id="rId6" action="ppaction://hlinksldjump"/>
            <a:extLst>
              <a:ext uri="{FF2B5EF4-FFF2-40B4-BE49-F238E27FC236}">
                <a16:creationId xmlns:a16="http://schemas.microsoft.com/office/drawing/2014/main" id="{B41F050C-0FFA-DDF2-ECE5-1DE3629530A7}"/>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Benchmarking</a:t>
            </a:r>
          </a:p>
        </p:txBody>
      </p:sp>
      <p:sp>
        <p:nvSpPr>
          <p:cNvPr id="27" name="TextBox 26">
            <a:hlinkClick r:id="rId7" action="ppaction://hlinksldjump"/>
            <a:extLst>
              <a:ext uri="{FF2B5EF4-FFF2-40B4-BE49-F238E27FC236}">
                <a16:creationId xmlns:a16="http://schemas.microsoft.com/office/drawing/2014/main" id="{62057183-D596-3063-5E96-F2EDF5FFF8E6}"/>
              </a:ext>
            </a:extLst>
          </p:cNvPr>
          <p:cNvSpPr txBox="1"/>
          <p:nvPr userDrawn="1"/>
        </p:nvSpPr>
        <p:spPr>
          <a:xfrm>
            <a:off x="4433056" y="7941"/>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level results</a:t>
            </a:r>
          </a:p>
        </p:txBody>
      </p:sp>
      <p:sp>
        <p:nvSpPr>
          <p:cNvPr id="28" name="TextBox 27">
            <a:hlinkClick r:id="rId8" action="ppaction://hlinksldjump"/>
            <a:extLst>
              <a:ext uri="{FF2B5EF4-FFF2-40B4-BE49-F238E27FC236}">
                <a16:creationId xmlns:a16="http://schemas.microsoft.com/office/drawing/2014/main" id="{32969781-30C6-0307-647D-53D5F882A557}"/>
              </a:ext>
            </a:extLst>
          </p:cNvPr>
          <p:cNvSpPr txBox="1"/>
          <p:nvPr userDrawn="1"/>
        </p:nvSpPr>
        <p:spPr>
          <a:xfrm>
            <a:off x="5836763"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22" name="Rectangle 21">
            <a:hlinkClick r:id="rId2" action="ppaction://hlinksldjump" tooltip="Benchmarking"/>
            <a:extLst>
              <a:ext uri="{FF2B5EF4-FFF2-40B4-BE49-F238E27FC236}">
                <a16:creationId xmlns:a16="http://schemas.microsoft.com/office/drawing/2014/main"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6" action="ppaction://hlinksldjump"/>
            <a:extLst>
              <a:ext uri="{FF2B5EF4-FFF2-40B4-BE49-F238E27FC236}">
                <a16:creationId xmlns:a16="http://schemas.microsoft.com/office/drawing/2014/main" id="{81FB4465-01E5-6022-2D6D-89CFA344651E}"/>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7" action="ppaction://hlinksldjump"/>
            <a:extLst>
              <a:ext uri="{FF2B5EF4-FFF2-40B4-BE49-F238E27FC236}">
                <a16:creationId xmlns:a16="http://schemas.microsoft.com/office/drawing/2014/main" id="{403DC37E-266C-335E-0787-76E9C7202E66}"/>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513ED3A3-EDF4-189E-209B-D70DA0688AA3}"/>
              </a:ext>
            </a:extLst>
          </p:cNvPr>
          <p:cNvSpPr txBox="1"/>
          <p:nvPr userDrawn="1"/>
        </p:nvSpPr>
        <p:spPr>
          <a:xfrm>
            <a:off x="3029349" y="7880"/>
            <a:ext cx="1407600" cy="4248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Benchmarking</a:t>
            </a:r>
          </a:p>
        </p:txBody>
      </p:sp>
      <p:sp>
        <p:nvSpPr>
          <p:cNvPr id="5" name="TextBox 4">
            <a:hlinkClick r:id="rId8" action="ppaction://hlinksldjump"/>
            <a:extLst>
              <a:ext uri="{FF2B5EF4-FFF2-40B4-BE49-F238E27FC236}">
                <a16:creationId xmlns:a16="http://schemas.microsoft.com/office/drawing/2014/main" id="{056942B2-8B55-FF9B-2B4D-9CC1C64372CE}"/>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level results</a:t>
            </a:r>
          </a:p>
        </p:txBody>
      </p:sp>
      <p:sp>
        <p:nvSpPr>
          <p:cNvPr id="6" name="TextBox 5">
            <a:hlinkClick r:id="rId9" action="ppaction://hlinksldjump"/>
            <a:extLst>
              <a:ext uri="{FF2B5EF4-FFF2-40B4-BE49-F238E27FC236}">
                <a16:creationId xmlns:a16="http://schemas.microsoft.com/office/drawing/2014/main" id="{EAE410BD-A47B-3087-7CE0-54D5A1A2D3A5}"/>
              </a:ext>
            </a:extLst>
          </p:cNvPr>
          <p:cNvSpPr txBox="1"/>
          <p:nvPr userDrawn="1"/>
        </p:nvSpPr>
        <p:spPr>
          <a:xfrm>
            <a:off x="5874724" y="-4237"/>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Benchmarking</a:t>
            </a:r>
          </a:p>
        </p:txBody>
      </p:sp>
      <p:sp>
        <p:nvSpPr>
          <p:cNvPr id="5" name="TextBox 4">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Trust and site level results</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5903961" y="-201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level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5912687" y="-2341"/>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6250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5" name="TextBox 14">
            <a:hlinkClick r:id="rId5" action="ppaction://hlinksldjump"/>
            <a:extLst>
              <a:ext uri="{FF2B5EF4-FFF2-40B4-BE49-F238E27FC236}">
                <a16:creationId xmlns:a16="http://schemas.microsoft.com/office/drawing/2014/main" id="{5DDC968F-BE3E-F124-1EF6-4FAAD1C7E67E}"/>
              </a:ext>
            </a:extLst>
          </p:cNvPr>
          <p:cNvSpPr txBox="1"/>
          <p:nvPr userDrawn="1"/>
        </p:nvSpPr>
        <p:spPr>
          <a:xfrm>
            <a:off x="148848" y="-9150"/>
            <a:ext cx="1407600" cy="4248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16" name="TextBox 15">
            <a:hlinkClick r:id="rId6" action="ppaction://hlinksldjump"/>
            <a:extLst>
              <a:ext uri="{FF2B5EF4-FFF2-40B4-BE49-F238E27FC236}">
                <a16:creationId xmlns:a16="http://schemas.microsoft.com/office/drawing/2014/main" id="{8FA187CE-7697-504A-784E-74152D721400}"/>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7" name="TextBox 16">
            <a:hlinkClick r:id="rId7" action="ppaction://hlinksldjump"/>
            <a:extLst>
              <a:ext uri="{FF2B5EF4-FFF2-40B4-BE49-F238E27FC236}">
                <a16:creationId xmlns:a16="http://schemas.microsoft.com/office/drawing/2014/main" id="{9EDA2EEB-F1C2-B4C5-5DF0-2AA80906C704}"/>
              </a:ext>
            </a:extLst>
          </p:cNvPr>
          <p:cNvSpPr txBox="1"/>
          <p:nvPr userDrawn="1"/>
        </p:nvSpPr>
        <p:spPr>
          <a:xfrm>
            <a:off x="3029349" y="7880"/>
            <a:ext cx="1407600" cy="424800"/>
          </a:xfrm>
          <a:prstGeom prst="rect">
            <a:avLst/>
          </a:prstGeom>
          <a:solidFill>
            <a:srgbClr val="756382"/>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Benchmarking</a:t>
            </a:r>
          </a:p>
        </p:txBody>
      </p:sp>
      <p:sp>
        <p:nvSpPr>
          <p:cNvPr id="23" name="TextBox 22">
            <a:hlinkClick r:id="rId8" action="ppaction://hlinksldjump"/>
            <a:extLst>
              <a:ext uri="{FF2B5EF4-FFF2-40B4-BE49-F238E27FC236}">
                <a16:creationId xmlns:a16="http://schemas.microsoft.com/office/drawing/2014/main" id="{EA705CC4-6799-4968-E9F7-BA8FE421F7E6}"/>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level results</a:t>
            </a:r>
          </a:p>
        </p:txBody>
      </p:sp>
      <p:sp>
        <p:nvSpPr>
          <p:cNvPr id="24" name="TextBox 23">
            <a:hlinkClick r:id="rId9" action="ppaction://hlinksldjump"/>
            <a:extLst>
              <a:ext uri="{FF2B5EF4-FFF2-40B4-BE49-F238E27FC236}">
                <a16:creationId xmlns:a16="http://schemas.microsoft.com/office/drawing/2014/main" id="{E836ECAB-C867-E01C-2CBB-B39AD1A9DC62}"/>
              </a:ext>
            </a:extLst>
          </p:cNvPr>
          <p:cNvSpPr txBox="1"/>
          <p:nvPr userDrawn="1"/>
        </p:nvSpPr>
        <p:spPr>
          <a:xfrm>
            <a:off x="5912687" y="-2118"/>
            <a:ext cx="1407600" cy="424800"/>
          </a:xfrm>
          <a:prstGeom prst="rect">
            <a:avLst/>
          </a:prstGeom>
          <a:solidFill>
            <a:srgbClr val="6D276A"/>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1848784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00297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Urgent and Emergency Care Survey | 2024 </a:t>
            </a:r>
            <a:r>
              <a:rPr lang="en-GB" sz="800">
                <a:solidFill>
                  <a:schemeClr val="bg1"/>
                </a:solidFill>
                <a:latin typeface="Arial" panose="020B0604020202020204" pitchFamily="34" charset="0"/>
                <a:cs typeface="Arial" panose="020B0604020202020204" pitchFamily="34" charset="0"/>
              </a:rPr>
              <a:t>| RBL | Wirral University Teaching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871287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00297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Urgent and Emergency Care Survey | 2024 </a:t>
            </a:r>
            <a:r>
              <a:rPr lang="en-GB" sz="800">
                <a:solidFill>
                  <a:schemeClr val="tx1">
                    <a:lumMod val="75000"/>
                    <a:lumOff val="25000"/>
                  </a:schemeClr>
                </a:solidFill>
                <a:latin typeface="Arial" panose="020B0604020202020204" pitchFamily="34" charset="0"/>
                <a:cs typeface="Arial" panose="020B0604020202020204" pitchFamily="34" charset="0"/>
              </a:rPr>
              <a:t>| RBL | Wirral University Teaching Hospital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5" r:id="rId7"/>
    <p:sldLayoutId id="2147483773" r:id="rId8"/>
    <p:sldLayoutId id="2147483786"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nhssurveys.org/surveys/survey/03-urgent-emergency-care/"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3-urgent-emergency-car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5.xml"/><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2.xml.rels><?xml version="1.0" encoding="UTF-8" standalone="yes"?>
<Relationships xmlns="http://schemas.openxmlformats.org/package/2006/relationships"><Relationship Id="rId13" Type="http://schemas.openxmlformats.org/officeDocument/2006/relationships/slide" Target="slide10.xml"/><Relationship Id="rId18" Type="http://schemas.openxmlformats.org/officeDocument/2006/relationships/slide" Target="slide16.xml"/><Relationship Id="rId26" Type="http://schemas.openxmlformats.org/officeDocument/2006/relationships/slide" Target="slide33.xml"/><Relationship Id="rId21" Type="http://schemas.openxmlformats.org/officeDocument/2006/relationships/slide" Target="slide22.xml"/><Relationship Id="rId34" Type="http://schemas.openxmlformats.org/officeDocument/2006/relationships/slide" Target="slide50.xml"/><Relationship Id="rId7" Type="http://schemas.openxmlformats.org/officeDocument/2006/relationships/slide" Target="slide40.xml"/><Relationship Id="rId12" Type="http://schemas.openxmlformats.org/officeDocument/2006/relationships/slide" Target="slide9.xml"/><Relationship Id="rId17" Type="http://schemas.openxmlformats.org/officeDocument/2006/relationships/slide" Target="slide15.xml"/><Relationship Id="rId25" Type="http://schemas.openxmlformats.org/officeDocument/2006/relationships/slide" Target="slide31.xml"/><Relationship Id="rId33" Type="http://schemas.openxmlformats.org/officeDocument/2006/relationships/slide" Target="slide49.xml"/><Relationship Id="rId2" Type="http://schemas.openxmlformats.org/officeDocument/2006/relationships/notesSlide" Target="../notesSlides/notesSlide2.xml"/><Relationship Id="rId16" Type="http://schemas.openxmlformats.org/officeDocument/2006/relationships/slide" Target="slide13.xml"/><Relationship Id="rId20" Type="http://schemas.openxmlformats.org/officeDocument/2006/relationships/slide" Target="slide20.xml"/><Relationship Id="rId29" Type="http://schemas.openxmlformats.org/officeDocument/2006/relationships/slide" Target="slide41.xml"/><Relationship Id="rId1" Type="http://schemas.openxmlformats.org/officeDocument/2006/relationships/slideLayout" Target="../slideLayouts/slideLayout2.xml"/><Relationship Id="rId6" Type="http://schemas.openxmlformats.org/officeDocument/2006/relationships/slide" Target="slide56.xml"/><Relationship Id="rId11" Type="http://schemas.openxmlformats.org/officeDocument/2006/relationships/slide" Target="slide8.xml"/><Relationship Id="rId24" Type="http://schemas.openxmlformats.org/officeDocument/2006/relationships/slide" Target="slide29.xml"/><Relationship Id="rId32" Type="http://schemas.openxmlformats.org/officeDocument/2006/relationships/slide" Target="slide47.xml"/><Relationship Id="rId37" Type="http://schemas.openxmlformats.org/officeDocument/2006/relationships/slide" Target="slide54.xml"/><Relationship Id="rId5" Type="http://schemas.openxmlformats.org/officeDocument/2006/relationships/slide" Target="slide12.xml"/><Relationship Id="rId15" Type="http://schemas.openxmlformats.org/officeDocument/2006/relationships/slide" Target="slide11.xml"/><Relationship Id="rId23" Type="http://schemas.openxmlformats.org/officeDocument/2006/relationships/slide" Target="slide27.xml"/><Relationship Id="rId28" Type="http://schemas.openxmlformats.org/officeDocument/2006/relationships/slide" Target="slide37.xml"/><Relationship Id="rId36" Type="http://schemas.openxmlformats.org/officeDocument/2006/relationships/slide" Target="slide53.xml"/><Relationship Id="rId10" Type="http://schemas.openxmlformats.org/officeDocument/2006/relationships/slide" Target="slide6.xml"/><Relationship Id="rId19" Type="http://schemas.openxmlformats.org/officeDocument/2006/relationships/slide" Target="slide18.xml"/><Relationship Id="rId31" Type="http://schemas.openxmlformats.org/officeDocument/2006/relationships/slide" Target="slide44.xml"/><Relationship Id="rId4" Type="http://schemas.openxmlformats.org/officeDocument/2006/relationships/slide" Target="slide7.xml"/><Relationship Id="rId9" Type="http://schemas.openxmlformats.org/officeDocument/2006/relationships/slide" Target="slide5.xml"/><Relationship Id="rId14" Type="http://schemas.openxmlformats.org/officeDocument/2006/relationships/slide" Target="slide57.xml"/><Relationship Id="rId22" Type="http://schemas.openxmlformats.org/officeDocument/2006/relationships/slide" Target="slide25.xml"/><Relationship Id="rId27" Type="http://schemas.openxmlformats.org/officeDocument/2006/relationships/slide" Target="slide35.xml"/><Relationship Id="rId30" Type="http://schemas.openxmlformats.org/officeDocument/2006/relationships/slide" Target="slide43.xml"/><Relationship Id="rId35" Type="http://schemas.openxmlformats.org/officeDocument/2006/relationships/slide" Target="slide51.xml"/><Relationship Id="rId8" Type="http://schemas.openxmlformats.org/officeDocument/2006/relationships/slide" Target="slide4.xml"/><Relationship Id="rId3"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2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2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33.xml"/></Relationships>
</file>

<file path=ppt/slides/_rels/slide2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chart" Target="../charts/chart44.xml"/></Relationships>
</file>

<file path=ppt/slides/_rels/slide29.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chart" Target="../charts/chart49.xml"/></Relationships>
</file>

<file path=ppt/slides/_rels/slide3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5.xml"/><Relationship Id="rId4" Type="http://schemas.openxmlformats.org/officeDocument/2006/relationships/chart" Target="../charts/chart52.xml"/></Relationships>
</file>

<file path=ppt/slides/_rels/slide32.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33.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5.xml"/><Relationship Id="rId4" Type="http://schemas.openxmlformats.org/officeDocument/2006/relationships/chart" Target="../charts/chart59.xml"/></Relationships>
</file>

<file path=ppt/slides/_rels/slide34.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1.xml"/></Relationships>
</file>

<file path=ppt/slides/_rels/slide35.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5.xml"/><Relationship Id="rId4" Type="http://schemas.openxmlformats.org/officeDocument/2006/relationships/chart" Target="../charts/chart64.xml"/></Relationships>
</file>

<file path=ppt/slides/_rels/slide36.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chart" Target="../charts/chart66.xml"/><Relationship Id="rId1" Type="http://schemas.openxmlformats.org/officeDocument/2006/relationships/slideLayout" Target="../slideLayouts/slideLayout5.xml"/><Relationship Id="rId4" Type="http://schemas.openxmlformats.org/officeDocument/2006/relationships/chart" Target="../charts/chart68.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7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3-urgent-emergency-care/03-instructions-guidance/2024/Sampling%20instructions_V3.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3-urgent-emergency-care/year/2024/"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73.xml"/></Relationships>
</file>

<file path=ppt/slides/_rels/slide4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chart" Target="../charts/chart75.xml"/></Relationships>
</file>

<file path=ppt/slides/_rels/slide43.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77.xml"/></Relationships>
</file>

<file path=ppt/slides/_rels/slide44.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79.xml"/></Relationships>
</file>

<file path=ppt/slides/_rels/slide45.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81.xml"/></Relationships>
</file>

<file path=ppt/slides/_rels/slide46.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83.xml"/></Relationships>
</file>

<file path=ppt/slides/_rels/slide47.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85.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3-urgent-emergency-care/year/2024/" TargetMode="External"/><Relationship Id="rId5" Type="http://schemas.openxmlformats.org/officeDocument/2006/relationships/slide" Target="slide15.xml"/><Relationship Id="rId4" Type="http://schemas.openxmlformats.org/officeDocument/2006/relationships/hyperlink" Target="https://nhssurveys.org/wp-content/surveys/03-urgent-emergency-care/04-analysis-reporting/2024/Scored%20questionnaire%20Type%201%20&amp;%20Type%203.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91.xml"/></Relationships>
</file>

<file path=ppt/slides/_rels/slide51.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93.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99.xml"/></Relationships>
</file>

<file path=ppt/slides/_rels/slide55.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0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slide" Target="slide5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3-urgent-emergency-care/" TargetMode="External"/><Relationship Id="rId4" Type="http://schemas.openxmlformats.org/officeDocument/2006/relationships/hyperlink" Target="https://www.cqc.org.uk/uecsurvey"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58.xml"/><Relationship Id="rId3" Type="http://schemas.openxmlformats.org/officeDocument/2006/relationships/chart" Target="../charts/chart6.xml"/><Relationship Id="rId7" Type="http://schemas.openxmlformats.org/officeDocument/2006/relationships/slide" Target="slide59.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60.xml"/><Relationship Id="rId5" Type="http://schemas.openxmlformats.org/officeDocument/2006/relationships/slide" Target="slide61.xml"/><Relationship Id="rId4" Type="http://schemas.openxmlformats.org/officeDocument/2006/relationships/slide" Target="slide62.xml"/><Relationship Id="rId9" Type="http://schemas.openxmlformats.org/officeDocument/2006/relationships/slide" Target="slide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515937" y="4575843"/>
            <a:ext cx="6529843" cy="886397"/>
          </a:xfrm>
        </p:spPr>
        <p:txBody>
          <a:bodyPr/>
          <a:lstStyle/>
          <a:p>
            <a:r>
              <a:rPr lang="en-GB" sz="3200">
                <a:latin typeface="Arial" panose="020B0604020202020204" pitchFamily="34" charset="0"/>
                <a:cs typeface="Arial" panose="020B0604020202020204" pitchFamily="34" charset="0"/>
              </a:rPr>
              <a:t>Wirral University Teaching Hospital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15937" y="2091390"/>
            <a:ext cx="10706245" cy="204652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US" sz="4000" dirty="0">
                <a:latin typeface="Arial" panose="020B0604020202020204" pitchFamily="34" charset="0"/>
                <a:cs typeface="Arial" panose="020B0604020202020204" pitchFamily="34" charset="0"/>
              </a:rPr>
              <a:t>Urgent and Emergency Care Survey</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Benchmark Report for A&amp;E Departments </a:t>
            </a:r>
          </a:p>
          <a:p>
            <a:pPr>
              <a:lnSpc>
                <a:spcPct val="114000"/>
              </a:lnSpc>
            </a:pPr>
            <a:r>
              <a:rPr lang="en-GB" sz="4000" dirty="0">
                <a:latin typeface="Arial" panose="020B0604020202020204" pitchFamily="34" charset="0"/>
                <a:cs typeface="Arial" panose="020B0604020202020204" pitchFamily="34" charset="0"/>
              </a:rPr>
              <a:t>(Type 1 services) 2024</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97215524"/>
              </p:ext>
            </p:extLst>
          </p:nvPr>
        </p:nvGraphicFramePr>
        <p:xfrm>
          <a:off x="6121462" y="2155775"/>
          <a:ext cx="5902654" cy="4300933"/>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52010" y="261221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80272120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and care after leaving A&amp;E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Did hospital staff discuss with you whether you may need further health or social care services after leaving A&amp;E?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Were you kept updated on how long your wait would be?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Information to support recovery at home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Q36. Before you left A&amp;E, did hospital staff give you information on how to care for your condition at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Q27. Were you involved as much as you wanted to be in decisions about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Were you informed how long you would have to wait to be examined or treated?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bot_scores_table" descr="Bottom five scores chart" title="Bottom five scores chart">
            <a:extLst>
              <a:ext uri="{FF2B5EF4-FFF2-40B4-BE49-F238E27FC236}">
                <a16:creationId xmlns:a16="http://schemas.microsoft.com/office/drawing/2014/main" id="{3A551024-61A1-07EF-DA46-7B89B50B350D}"/>
              </a:ext>
            </a:extLst>
          </p:cNvPr>
          <p:cNvGraphicFramePr>
            <a:graphicFrameLocks noGrp="1"/>
          </p:cNvGraphicFramePr>
          <p:nvPr>
            <p:extLst>
              <p:ext uri="{D42A27DB-BD31-4B8C-83A1-F6EECF244321}">
                <p14:modId xmlns:p14="http://schemas.microsoft.com/office/powerpoint/2010/main" val="1850316911"/>
              </p:ext>
            </p:extLst>
          </p:nvPr>
        </p:nvGraphicFramePr>
        <p:xfrm>
          <a:off x="6277798" y="2912940"/>
          <a:ext cx="2791401" cy="3492058"/>
        </p:xfrm>
        <a:graphic>
          <a:graphicData uri="http://schemas.openxmlformats.org/drawingml/2006/table">
            <a:tbl>
              <a:tblPr firstRow="1" bandRow="1">
                <a:tableStyleId>{5C22544A-7EE6-4342-B048-85BDC9FD1C3A}</a:tableStyleId>
              </a:tblPr>
              <a:tblGrid>
                <a:gridCol w="2791401">
                  <a:extLst>
                    <a:ext uri="{9D8B030D-6E8A-4147-A177-3AD203B41FA5}">
                      <a16:colId xmlns:a16="http://schemas.microsoft.com/office/drawing/2014/main" val="1550626935"/>
                    </a:ext>
                  </a:extLst>
                </a:gridCol>
              </a:tblGrid>
              <a:tr h="70352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Arrival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Were you told why you had to wait with the ambulance crew?</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6450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Privacy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Were you given enough privacy when discussing your condition with the receptionist?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6095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Hospital environment and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 While you were in A&amp;E, were you able to get food or drinks?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6450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While you were waiting, were you able to get help with your condition or symptoms from a member of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89856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Information to support recovery at home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Q35. Thinking about any new medication you were to take at home, were you given any of the following?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6" name="top_scores_chart" descr="Bar chart showing the top five scores for this trust compared to the trust average.">
            <a:extLst>
              <a:ext uri="{FF2B5EF4-FFF2-40B4-BE49-F238E27FC236}">
                <a16:creationId xmlns:a16="http://schemas.microsoft.com/office/drawing/2014/main" id="{B7D094B0-E423-5845-F487-BAF5CA3C61DF}"/>
              </a:ext>
            </a:extLst>
          </p:cNvPr>
          <p:cNvGraphicFramePr/>
          <p:nvPr>
            <p:extLst>
              <p:ext uri="{D42A27DB-BD31-4B8C-83A1-F6EECF244321}">
                <p14:modId xmlns:p14="http://schemas.microsoft.com/office/powerpoint/2010/main" val="804465753"/>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33240"/>
            <a:ext cx="9584438" cy="483450"/>
          </a:xfrm>
        </p:spPr>
        <p:txBody>
          <a:bodyPr>
            <a:normAutofit/>
          </a:bodyPr>
          <a:lstStyle/>
          <a:p>
            <a:r>
              <a:rPr lang="en-US" sz="2450" b="1" dirty="0">
                <a:solidFill>
                  <a:srgbClr val="005EB8"/>
                </a:solidFill>
                <a:latin typeface="Arial"/>
              </a:rPr>
              <a:t>2024 Urgent and Emergency Care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A&amp;E Departments (Type 1 services) results </a:t>
            </a:r>
            <a:r>
              <a:rPr kumimoji="0" lang="en-GB" sz="2000" b="1" i="0" u="none" strike="noStrike" kern="1200" cap="none" spc="0" normalizeH="0" baseline="0" noProof="0">
                <a:ln>
                  <a:noFill/>
                </a:ln>
                <a:solidFill>
                  <a:srgbClr val="005EB8"/>
                </a:solidFill>
                <a:effectLst/>
                <a:uLnTx/>
                <a:uFillTx/>
                <a:latin typeface="Arial"/>
                <a:ea typeface="+mj-ea"/>
                <a:cs typeface="+mj-cs"/>
              </a:rPr>
              <a:t>for Wirral University Teaching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after leaving A&amp;E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Staff discussing further health or social services patient may need after leaving A&amp;E.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Waiting: </a:t>
            </a:r>
            <a:r>
              <a:rPr kumimoji="0" lang="en-GB" sz="1400" b="0" i="0" u="none" strike="noStrike" kern="1200" cap="none" spc="0" normalizeH="0" baseline="0" noProof="0">
                <a:ln>
                  <a:noFill/>
                </a:ln>
                <a:solidFill>
                  <a:prstClr val="black"/>
                </a:solidFill>
                <a:effectLst/>
                <a:uLnTx/>
                <a:uFillTx/>
                <a:latin typeface="Arial"/>
                <a:ea typeface="+mj-ea"/>
                <a:cs typeface="+mj-cs"/>
              </a:rPr>
              <a:t>Keeping patients updated on wait times for being examined or treated.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Information: </a:t>
            </a:r>
            <a:r>
              <a:rPr lang="en-GB" sz="1400" b="0">
                <a:solidFill>
                  <a:prstClr val="black"/>
                </a:solidFill>
                <a:latin typeface="Arial"/>
              </a:rPr>
              <a:t>Patients given information about caring for their condition at home.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and treatment: </a:t>
            </a:r>
            <a:r>
              <a:rPr lang="en-GB" sz="1400" b="0">
                <a:solidFill>
                  <a:prstClr val="black"/>
                </a:solidFill>
                <a:latin typeface="Arial"/>
              </a:rPr>
              <a:t>Patients being involved as much as they want in decisions about their care and treatment.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Waiting:</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Informing patients about wait times to be examined or treated.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patient</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Arrival</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Patients told why they had to wait with the ambulance crew.</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Privacy: </a:t>
            </a:r>
            <a:r>
              <a:rPr kumimoji="0" lang="en-GB" sz="1400" b="0" i="0" u="none" strike="noStrike" kern="1200" cap="none" spc="0" normalizeH="0" baseline="0" noProof="0">
                <a:ln>
                  <a:noFill/>
                </a:ln>
                <a:solidFill>
                  <a:prstClr val="black"/>
                </a:solidFill>
                <a:effectLst/>
                <a:uLnTx/>
                <a:uFillTx/>
                <a:latin typeface="Arial"/>
                <a:ea typeface="+mj-ea"/>
                <a:cs typeface="+mj-cs"/>
              </a:rPr>
              <a:t>Patients being given enough privacy when discussing their condition with the receptionist.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Hospital environment: </a:t>
            </a:r>
            <a:r>
              <a:rPr lang="en-GB" sz="1400" b="0" noProof="0">
                <a:solidFill>
                  <a:prstClr val="black"/>
                </a:solidFill>
                <a:latin typeface="Arial"/>
              </a:rPr>
              <a:t>Patients able to get food or drinks whilst in A&amp;E.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Waiting: </a:t>
            </a:r>
            <a:r>
              <a:rPr lang="en-GB" sz="1400" b="0">
                <a:solidFill>
                  <a:prstClr val="black"/>
                </a:solidFill>
                <a:latin typeface="Arial"/>
              </a:rPr>
              <a:t>Staff providing help with patients' conditions or symptoms while waiting.</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Information:</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Patients given information about new medications to be taken at home.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in a Type 1 accident and emergency (A&amp;E) department and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a:t>
            </a:r>
            <a:r>
              <a:rPr kumimoji="0" lang="en-US" sz="1000" b="0" i="0" u="none" strike="noStrike" kern="1200" cap="none" spc="0" normalizeH="0" baseline="3000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st</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29</a:t>
            </a:r>
            <a:r>
              <a:rPr kumimoji="0" lang="en-US" sz="1000" b="0" i="0" u="none" strike="noStrike" kern="1200" cap="none" spc="0" normalizeH="0" baseline="30000" noProof="0" dirty="0" err="1">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February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2024</a:t>
            </a:r>
            <a:r>
              <a:rPr lang="en-GB" sz="1000" dirty="0">
                <a:solidFill>
                  <a:prstClr val="white"/>
                </a:solidFill>
                <a:latin typeface="Arial" panose="020B0604020202020204" pitchFamily="34" charset="0"/>
                <a:cs typeface="Arial" panose="020B0604020202020204" pitchFamily="34" charset="0"/>
              </a:rPr>
              <a:t> and July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patients.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[INSERT TRUST CONTACT DETAILS].</a:t>
            </a:r>
          </a:p>
        </p:txBody>
      </p:sp>
    </p:spTree>
    <p:extLst>
      <p:ext uri="{BB962C8B-B14F-4D97-AF65-F5344CB8AC3E}">
        <p14:creationId xmlns:p14="http://schemas.microsoft.com/office/powerpoint/2010/main" val="2699508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2411549"/>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2965547"/>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FDFBF80-5882-768D-5700-878988C6B2B3}"/>
              </a:ext>
            </a:extLst>
          </p:cNvPr>
          <p:cNvSpPr txBox="1"/>
          <p:nvPr/>
        </p:nvSpPr>
        <p:spPr>
          <a:xfrm>
            <a:off x="483233" y="554003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your trust’s score lies in the </a:t>
            </a:r>
            <a:r>
              <a:rPr kumimoji="0" lang="en-GB" sz="1200" b="1" i="0" u="none" strike="noStrike" kern="1200" cap="none" spc="0" normalizeH="0" baseline="0" noProof="0" dirty="0">
                <a:ln>
                  <a:noFill/>
                </a:ln>
                <a:solidFill>
                  <a:srgbClr val="F2F2F2"/>
                </a:solidFill>
                <a:effectLst/>
                <a:highlight>
                  <a:srgbClr val="008080"/>
                </a:highlight>
                <a:uLnTx/>
                <a:uFillTx/>
                <a:latin typeface="Arial" panose="020B0604020202020204" pitchFamily="34" charset="0"/>
                <a:ea typeface="+mn-ea"/>
                <a:cs typeface="Arial" panose="020B0604020202020204" pitchFamily="34" charset="0"/>
              </a:rPr>
              <a:t>dark</a:t>
            </a:r>
            <a:r>
              <a:rPr kumimoji="0" lang="en-GB" sz="1200" b="1" i="0" u="none" strike="noStrike" kern="1200" cap="none" spc="0" normalizeH="0" baseline="0" noProof="0" dirty="0">
                <a:ln>
                  <a:noFill/>
                </a:ln>
                <a:solidFill>
                  <a:srgbClr val="419999"/>
                </a:solidFill>
                <a:effectLst/>
                <a:highlight>
                  <a:srgbClr val="008080"/>
                </a:highlight>
                <a:uLnTx/>
                <a:uFillTx/>
                <a:latin typeface="Arial" panose="020B0604020202020204" pitchFamily="34" charset="0"/>
                <a:ea typeface="+mn-ea"/>
                <a:cs typeface="Arial" panose="020B0604020202020204" pitchFamily="34" charset="0"/>
              </a:rPr>
              <a:t> </a:t>
            </a:r>
            <a:r>
              <a:rPr kumimoji="0" lang="en-GB" sz="1200" b="1" i="0" u="none" strike="noStrike" kern="1200" cap="none" spc="0" normalizeH="0" baseline="0" noProof="0" dirty="0">
                <a:ln>
                  <a:noFill/>
                </a:ln>
                <a:solidFill>
                  <a:srgbClr val="F2F2F2"/>
                </a:solidFill>
                <a:effectLst/>
                <a:highlight>
                  <a:srgbClr val="008080"/>
                </a:highlight>
                <a:uLnTx/>
                <a:uFillTx/>
                <a:latin typeface="Arial" panose="020B0604020202020204" pitchFamily="34" charset="0"/>
                <a:ea typeface="+mn-ea"/>
                <a:cs typeface="Arial" panose="020B0604020202020204" pitchFamily="34" charset="0"/>
              </a:rPr>
              <a:t>green</a:t>
            </a:r>
            <a:r>
              <a:rPr kumimoji="0" lang="en-GB" sz="1200" b="1" i="0" u="none" strike="noStrike" kern="1200" cap="none" spc="0" normalizeH="0" baseline="0" noProof="0" dirty="0">
                <a:ln>
                  <a:noFill/>
                </a:ln>
                <a:solidFill>
                  <a:srgbClr val="419999"/>
                </a:solidFill>
                <a:effectLst/>
                <a:highlight>
                  <a:srgbClr val="008080"/>
                </a:highlight>
                <a:uLnTx/>
                <a:uFillTx/>
                <a:latin typeface="Arial" panose="020B0604020202020204" pitchFamily="34" charset="0"/>
                <a:ea typeface="+mn-ea"/>
                <a:cs typeface="Arial" panose="020B0604020202020204" pitchFamily="34" charset="0"/>
              </a:rPr>
              <a:t> </a:t>
            </a:r>
            <a:r>
              <a:rPr kumimoji="0" lang="en-GB" sz="1200" b="1" i="0" u="none" strike="noStrike" kern="1200" cap="none" spc="0" normalizeH="0" baseline="0" noProof="0" dirty="0">
                <a:ln>
                  <a:noFill/>
                </a:ln>
                <a:solidFill>
                  <a:srgbClr val="F2F2F2"/>
                </a:solidFill>
                <a:effectLst/>
                <a:highlight>
                  <a:srgbClr val="008080"/>
                </a:highlight>
                <a:uLnTx/>
                <a:uFillTx/>
                <a:latin typeface="Arial" panose="020B0604020202020204" pitchFamily="34" charset="0"/>
                <a:ea typeface="+mn-ea"/>
                <a:cs typeface="Arial" panose="020B0604020202020204" pitchFamily="34" charset="0"/>
              </a:rPr>
              <a:t>section</a:t>
            </a:r>
            <a:r>
              <a:rPr kumimoji="0" lang="en-GB" sz="1200" b="1" i="0" u="none" strike="noStrike" kern="1200" cap="none" spc="0" normalizeH="0" baseline="0" noProof="0" dirty="0">
                <a:ln>
                  <a:noFill/>
                </a:ln>
                <a:solidFill>
                  <a:srgbClr val="419999"/>
                </a:solidFill>
                <a:effectLst/>
                <a:highlight>
                  <a:srgbClr val="008080"/>
                </a:highligh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the graph, its result is ‘Much better than expected’.</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your trust’s score lies in the </a:t>
            </a:r>
            <a:r>
              <a:rPr kumimoji="0" lang="en-GB" sz="1200" b="1" i="0" u="none" strike="noStrike" kern="1200" cap="none" spc="0" normalizeH="0" baseline="0" noProof="0" dirty="0">
                <a:ln>
                  <a:noFill/>
                </a:ln>
                <a:solidFill>
                  <a:prstClr val="black"/>
                </a:solidFill>
                <a:effectLst/>
                <a:highlight>
                  <a:srgbClr val="5FBD83"/>
                </a:highlight>
                <a:uLnTx/>
                <a:uFillTx/>
                <a:latin typeface="Arial" panose="020B0604020202020204" pitchFamily="34" charset="0"/>
                <a:ea typeface="+mn-ea"/>
                <a:cs typeface="Arial" panose="020B0604020202020204" pitchFamily="34" charset="0"/>
              </a:rPr>
              <a:t>mid-green section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the graph, its result is ‘Better than expected’.</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your trust’s score lies in the </a:t>
            </a:r>
            <a:r>
              <a:rPr kumimoji="0" lang="en-GB" sz="1200" b="1" i="0" u="none" strike="noStrike" kern="1200" cap="none" spc="0" normalizeH="0" baseline="0" noProof="0" dirty="0">
                <a:ln>
                  <a:noFill/>
                </a:ln>
                <a:solidFill>
                  <a:prstClr val="black"/>
                </a:solidFill>
                <a:effectLst/>
                <a:highlight>
                  <a:srgbClr val="A9D18E"/>
                </a:highlight>
                <a:uLnTx/>
                <a:uFillTx/>
                <a:latin typeface="Arial" panose="020B0604020202020204" pitchFamily="34" charset="0"/>
                <a:ea typeface="+mn-ea"/>
                <a:cs typeface="Arial" panose="020B0604020202020204" pitchFamily="34" charset="0"/>
              </a:rPr>
              <a:t>light green section</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the graph, its result is ‘Somewhat better than expected’.</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your trust’s score lies in the </a:t>
            </a:r>
            <a:r>
              <a:rPr kumimoji="0" lang="en-GB" sz="1200" b="1" i="0" u="none" strike="noStrike" kern="1200" cap="none" spc="0" normalizeH="0" baseline="0" noProof="0" dirty="0">
                <a:ln>
                  <a:noFill/>
                </a:ln>
                <a:solidFill>
                  <a:prstClr val="black"/>
                </a:solidFill>
                <a:effectLst/>
                <a:highlight>
                  <a:srgbClr val="D9D9D9"/>
                </a:highlight>
                <a:uLnTx/>
                <a:uFillTx/>
                <a:latin typeface="Arial" panose="020B0604020202020204" pitchFamily="34" charset="0"/>
                <a:ea typeface="+mn-ea"/>
                <a:cs typeface="Arial" panose="020B0604020202020204" pitchFamily="34" charset="0"/>
              </a:rPr>
              <a:t>grey section</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the graph, its result is ‘About the same’.</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your trust’s score lies in the </a:t>
            </a:r>
            <a:r>
              <a:rPr kumimoji="0" lang="en-GB" sz="1200" b="1" i="0" u="none" strike="noStrike" kern="1200" cap="none" spc="0" normalizeH="0" baseline="0" noProof="0" dirty="0">
                <a:ln>
                  <a:noFill/>
                </a:ln>
                <a:solidFill>
                  <a:prstClr val="black"/>
                </a:solidFill>
                <a:effectLst/>
                <a:highlight>
                  <a:srgbClr val="FFD966"/>
                </a:highlight>
                <a:uLnTx/>
                <a:uFillTx/>
                <a:latin typeface="Arial" panose="020B0604020202020204" pitchFamily="34" charset="0"/>
                <a:ea typeface="+mn-ea"/>
                <a:cs typeface="Arial" panose="020B0604020202020204" pitchFamily="34" charset="0"/>
              </a:rPr>
              <a:t>yellow section</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the graph, its result is ‘Somewhat worse than expected’.</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your trust’s score lies in the </a:t>
            </a:r>
            <a:r>
              <a:rPr kumimoji="0" lang="en-GB" sz="1200" b="1" i="0" u="none" strike="noStrike" kern="1200" cap="none" spc="0" normalizeH="0" baseline="0" noProof="0" dirty="0">
                <a:ln>
                  <a:noFill/>
                </a:ln>
                <a:solidFill>
                  <a:prstClr val="black"/>
                </a:solidFill>
                <a:effectLst/>
                <a:highlight>
                  <a:srgbClr val="F1BE48"/>
                </a:highlight>
                <a:uLnTx/>
                <a:uFillTx/>
                <a:latin typeface="Arial" panose="020B0604020202020204" pitchFamily="34" charset="0"/>
                <a:ea typeface="+mn-ea"/>
                <a:cs typeface="Arial" panose="020B0604020202020204" pitchFamily="34" charset="0"/>
              </a:rPr>
              <a:t>light orange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section of the graph, its result is ‘Worse than expected’.</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your trust’s score lies in the</a:t>
            </a:r>
            <a:r>
              <a:rPr lang="en-GB" sz="1200" b="1" dirty="0">
                <a:solidFill>
                  <a:schemeClr val="bg1"/>
                </a:solidFill>
                <a:highlight>
                  <a:srgbClr val="E87722"/>
                </a:highlight>
                <a:latin typeface="Arial" panose="020B0604020202020204" pitchFamily="34" charset="0"/>
                <a:cs typeface="Arial" panose="020B0604020202020204" pitchFamily="34" charset="0"/>
              </a:rPr>
              <a:t> dark orange section</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section of the graph, its result is ‘Much worse than expected’.</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a:extLst>
              <a:ext uri="{FF2B5EF4-FFF2-40B4-BE49-F238E27FC236}">
                <a16:creationId xmlns:a16="http://schemas.microsoft.com/office/drawing/2014/main" id="{54C7D3B3-9318-785C-80C9-1B26593861CF}"/>
              </a:ext>
            </a:extLst>
          </p:cNvPr>
          <p:cNvPicPr>
            <a:picLocks noChangeAspect="1"/>
          </p:cNvPicPr>
          <p:nvPr/>
        </p:nvPicPr>
        <p:blipFill>
          <a:blip r:embed="rId3"/>
          <a:stretch>
            <a:fillRect/>
          </a:stretch>
        </p:blipFill>
        <p:spPr>
          <a:xfrm>
            <a:off x="6930006" y="1577253"/>
            <a:ext cx="3653843" cy="2624307"/>
          </a:xfrm>
          <a:prstGeom prst="rect">
            <a:avLst/>
          </a:prstGeom>
        </p:spPr>
      </p:pic>
      <p:pic>
        <p:nvPicPr>
          <p:cNvPr id="6" name="Picture 5">
            <a:extLst>
              <a:ext uri="{FF2B5EF4-FFF2-40B4-BE49-F238E27FC236}">
                <a16:creationId xmlns:a16="http://schemas.microsoft.com/office/drawing/2014/main" id="{010B0869-A0E6-7E17-0FF8-562EE974A0C4}"/>
              </a:ext>
            </a:extLst>
          </p:cNvPr>
          <p:cNvPicPr>
            <a:picLocks noChangeAspect="1"/>
          </p:cNvPicPr>
          <p:nvPr/>
        </p:nvPicPr>
        <p:blipFill>
          <a:blip r:embed="rId4"/>
          <a:stretch>
            <a:fillRect/>
          </a:stretch>
        </p:blipFill>
        <p:spPr>
          <a:xfrm>
            <a:off x="5998355" y="4714529"/>
            <a:ext cx="5795667" cy="1615252"/>
          </a:xfrm>
          <a:prstGeom prst="rect">
            <a:avLst/>
          </a:prstGeom>
        </p:spPr>
      </p:pic>
    </p:spTree>
    <p:extLst>
      <p:ext uri="{BB962C8B-B14F-4D97-AF65-F5344CB8AC3E}">
        <p14:creationId xmlns:p14="http://schemas.microsoft.com/office/powerpoint/2010/main" val="2417572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a:extLst>
              <a:ext uri="{FF2B5EF4-FFF2-40B4-BE49-F238E27FC236}">
                <a16:creationId xmlns:a16="http://schemas.microsoft.com/office/drawing/2014/main" id="{7F71A084-F1B3-6BEC-CDB8-473789E8AB12}"/>
              </a:ext>
            </a:extLst>
          </p:cNvPr>
          <p:cNvSpPr/>
          <p:nvPr/>
        </p:nvSpPr>
        <p:spPr>
          <a:xfrm>
            <a:off x="419970" y="1106785"/>
            <a:ext cx="11515286" cy="5386090"/>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Trust level benchmarking</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Site level benchmarking</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charts in the ‘trust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fewer than 30 responses were received from patients discharged from a site, no scores will be displayed for that site.</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Additional information on the ‘expected range’ analysis technique can be found in the survey technical report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1519145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663089"/>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marL="0" marR="0" lvl="0" indent="0" algn="l" defTabSz="914400" rtl="0" eaLnBrk="1" fontAlgn="auto" latinLnBrk="0" hangingPunct="1">
              <a:lnSpc>
                <a:spcPct val="100000"/>
              </a:lnSpc>
              <a:spcBef>
                <a:spcPts val="600"/>
              </a:spcBef>
              <a:spcAft>
                <a:spcPts val="3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Calculating an individual respondent’s score</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following provides an example for the scoring system applied for each respondent. For question 10 “Were you given enough privacy when discussing your condition with the receptionist?”: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answer code “Yes, definitely” would be given a score of 10, as this refers to the most positive patient experience possible.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answer code “Yes, to some extent” would be given a score of 5, as it is placed at an equal interval along the scale.</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answer code “No” would be given a score of 0, as this response reflects considerable scope for improvement.</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answer code “I did not discuss my condition with a receptionist” would not be scored, as they do not have a clear bearing on the trust’s performance in terms of patient experience.</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answer codes “Don't know / can't remember and “Not applicable” would not be scored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they do not have a clear bearing on the trust’s performance in terms of patient experience.</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3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Calculating the trust score for each question</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survey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600"/>
              </a:spcBef>
              <a:spcAft>
                <a:spcPts val="3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Calculating the section score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 arithmetic mean of each trust’s question scores is taken to provide a score for each section.</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2485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41372"/>
            <a:ext cx="11417697" cy="654856"/>
          </a:xfrm>
        </p:spPr>
        <p:txBody>
          <a:bodyPr>
            <a:normAutofit/>
          </a:bodyPr>
          <a:lstStyle/>
          <a:p>
            <a:r>
              <a:rPr lang="en-GB" dirty="0"/>
              <a:t>Section 1. </a:t>
            </a:r>
            <a:r>
              <a:rPr lang="en-US" dirty="0"/>
              <a:t>Arrival</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539641" y="6126195"/>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209072323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D_7c0a468a171faac5"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724926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0" name="D_e1637bb907769224" descr="A bar chart showing the bottom five trust results within your region.">
            <a:extLst>
              <a:ext uri="{FF2B5EF4-FFF2-40B4-BE49-F238E27FC236}">
                <a16:creationId xmlns:a16="http://schemas.microsoft.com/office/drawing/2014/main" id="{EEE74270-246B-9D1D-D40E-5ABDF6B301E2}"/>
              </a:ext>
            </a:extLst>
          </p:cNvPr>
          <p:cNvGraphicFramePr/>
          <p:nvPr>
            <p:extLst>
              <p:ext uri="{D42A27DB-BD31-4B8C-83A1-F6EECF244321}">
                <p14:modId xmlns:p14="http://schemas.microsoft.com/office/powerpoint/2010/main" val="333769117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S1" descr="A bar chart showing the range of section scores for all NHS trusts for Section 1 (Health and social care workers).">
            <a:extLst>
              <a:ext uri="{FF2B5EF4-FFF2-40B4-BE49-F238E27FC236}">
                <a16:creationId xmlns:a16="http://schemas.microsoft.com/office/drawing/2014/main" id="{677C118C-129F-88C6-224A-3FF46F56C50F}"/>
              </a:ext>
            </a:extLst>
          </p:cNvPr>
          <p:cNvGraphicFramePr/>
          <p:nvPr>
            <p:extLst>
              <p:ext uri="{D42A27DB-BD31-4B8C-83A1-F6EECF244321}">
                <p14:modId xmlns:p14="http://schemas.microsoft.com/office/powerpoint/2010/main" val="28848508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Arrival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29990" y="1439959"/>
            <a:ext cx="8246527" cy="1795331"/>
            <a:chOff x="380078" y="1522176"/>
            <a:chExt cx="8246527" cy="1512887"/>
          </a:xfrm>
        </p:grpSpPr>
        <p:graphicFrame>
          <p:nvGraphicFramePr>
            <p:cNvPr id="15" name="Q7">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2523966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52311527"/>
              </p:ext>
            </p:extLst>
          </p:nvPr>
        </p:nvGraphicFramePr>
        <p:xfrm>
          <a:off x="8567130" y="2006901"/>
          <a:ext cx="3394879" cy="1338524"/>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441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2. Waiting </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4770268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D_7c0a468a171faac5"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887985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0" name="D_e1637bb907769224" descr="A bar chart showing the bottom five trust results within your region.">
            <a:extLst>
              <a:ext uri="{FF2B5EF4-FFF2-40B4-BE49-F238E27FC236}">
                <a16:creationId xmlns:a16="http://schemas.microsoft.com/office/drawing/2014/main" id="{EEE74270-246B-9D1D-D40E-5ABDF6B301E2}"/>
              </a:ext>
            </a:extLst>
          </p:cNvPr>
          <p:cNvGraphicFramePr/>
          <p:nvPr>
            <p:extLst>
              <p:ext uri="{D42A27DB-BD31-4B8C-83A1-F6EECF244321}">
                <p14:modId xmlns:p14="http://schemas.microsoft.com/office/powerpoint/2010/main" val="26090306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551962" y="611019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11085209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2. Waiting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03911" y="1525503"/>
            <a:ext cx="8246527" cy="1512887"/>
            <a:chOff x="380078" y="1436456"/>
            <a:chExt cx="8246527" cy="1512887"/>
          </a:xfrm>
        </p:grpSpPr>
        <p:graphicFrame>
          <p:nvGraphicFramePr>
            <p:cNvPr id="15" name="Q1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748344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3" descr="A chart showing how your Trust scored for Q15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08149259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4" descr="A chart showing how your Trust scored for Q1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3932352140"/>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15" descr="A chart showing how your Trust scored for Q16 compared with other trusts that took part; using the ‘expected range’ analysis technique. ">
            <a:extLst>
              <a:ext uri="{FF2B5EF4-FFF2-40B4-BE49-F238E27FC236}">
                <a16:creationId xmlns:a16="http://schemas.microsoft.com/office/drawing/2014/main" id="{B270C9DA-C21B-7C9B-DC62-49F542B77DF1}"/>
              </a:ext>
            </a:extLst>
          </p:cNvPr>
          <p:cNvGraphicFramePr/>
          <p:nvPr>
            <p:extLst>
              <p:ext uri="{D42A27DB-BD31-4B8C-83A1-F6EECF244321}">
                <p14:modId xmlns:p14="http://schemas.microsoft.com/office/powerpoint/2010/main" val="2568146037"/>
              </p:ext>
            </p:extLst>
          </p:nvPr>
        </p:nvGraphicFramePr>
        <p:xfrm>
          <a:off x="103911" y="4024009"/>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8D25CCFE-9797-7D7B-017E-FC6226FAF778}"/>
              </a:ext>
            </a:extLst>
          </p:cNvPr>
          <p:cNvGraphicFramePr>
            <a:graphicFrameLocks noGrp="1"/>
          </p:cNvGraphicFramePr>
          <p:nvPr>
            <p:extLst>
              <p:ext uri="{D42A27DB-BD31-4B8C-83A1-F6EECF244321}">
                <p14:modId xmlns:p14="http://schemas.microsoft.com/office/powerpoint/2010/main" val="2149677958"/>
              </p:ext>
            </p:extLst>
          </p:nvPr>
        </p:nvGraphicFramePr>
        <p:xfrm>
          <a:off x="8585541" y="1767430"/>
          <a:ext cx="3382605" cy="402437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71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66923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Right 7">
            <a:extLst>
              <a:ext uri="{FF2B5EF4-FFF2-40B4-BE49-F238E27FC236}">
                <a16:creationId xmlns:a16="http://schemas.microsoft.com/office/drawing/2014/main" id="{C8272BE7-C6ED-9A82-A98C-47608A5A4266}"/>
              </a:ext>
              <a:ext uri="{C183D7F6-B498-43B3-948B-1728B52AA6E4}">
                <adec:decorative xmlns:adec="http://schemas.microsoft.com/office/drawing/2017/decorative" val="1"/>
              </a:ext>
            </a:extLst>
          </p:cNvPr>
          <p:cNvSpPr/>
          <p:nvPr/>
        </p:nvSpPr>
        <p:spPr>
          <a:xfrm>
            <a:off x="1969514" y="932539"/>
            <a:ext cx="9798920"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18154" y="536919"/>
            <a:ext cx="1785843"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2231406" y="767116"/>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a16="http://schemas.microsoft.com/office/drawing/2014/main" id="{908F9A59-76F8-4F59-8D74-8E768F473729}"/>
              </a:ext>
            </a:extLst>
          </p:cNvPr>
          <p:cNvSpPr/>
          <p:nvPr/>
        </p:nvSpPr>
        <p:spPr>
          <a:xfrm>
            <a:off x="4073698" y="767116"/>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a16="http://schemas.microsoft.com/office/drawing/2014/main" id="{EA1645F7-304F-4EE5-A389-9616276616EB}"/>
              </a:ext>
            </a:extLst>
          </p:cNvPr>
          <p:cNvSpPr/>
          <p:nvPr/>
        </p:nvSpPr>
        <p:spPr>
          <a:xfrm>
            <a:off x="5917995" y="770000"/>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515938" y="5591798"/>
            <a:ext cx="4407115" cy="769441"/>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7" name="Rectangle 36" descr="Appendix" title="Section 5">
            <a:hlinkClick r:id="rId6" action="ppaction://hlinksldjump"/>
            <a:extLst>
              <a:ext uri="{FF2B5EF4-FFF2-40B4-BE49-F238E27FC236}">
                <a16:creationId xmlns:a16="http://schemas.microsoft.com/office/drawing/2014/main" id="{4E5E8511-B476-4830-8E79-DB3F8F54BD0E}"/>
              </a:ext>
            </a:extLst>
          </p:cNvPr>
          <p:cNvSpPr/>
          <p:nvPr/>
        </p:nvSpPr>
        <p:spPr>
          <a:xfrm>
            <a:off x="9616814" y="779013"/>
            <a:ext cx="1580400" cy="646712"/>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4" name="Rectangle 3">
            <a:hlinkClick r:id="rId7" action="ppaction://hlinksldjump"/>
            <a:extLst>
              <a:ext uri="{FF2B5EF4-FFF2-40B4-BE49-F238E27FC236}">
                <a16:creationId xmlns:a16="http://schemas.microsoft.com/office/drawing/2014/main" id="{3EB13193-4766-0AB5-94DB-901E82C0FA83}"/>
              </a:ext>
            </a:extLst>
          </p:cNvPr>
          <p:cNvSpPr/>
          <p:nvPr/>
        </p:nvSpPr>
        <p:spPr>
          <a:xfrm>
            <a:off x="7772626" y="767116"/>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&amp; site-level results</a:t>
            </a:r>
          </a:p>
        </p:txBody>
      </p:sp>
      <p:grpSp>
        <p:nvGrpSpPr>
          <p:cNvPr id="2" name="Group 1" descr="12 sections included in benchmarking section" title="Sections in benchmarking section">
            <a:extLst>
              <a:ext uri="{FF2B5EF4-FFF2-40B4-BE49-F238E27FC236}">
                <a16:creationId xmlns:a16="http://schemas.microsoft.com/office/drawing/2014/main" id="{5831A41A-CE5E-8A56-A14D-9F02583B32B8}"/>
              </a:ext>
            </a:extLst>
          </p:cNvPr>
          <p:cNvGrpSpPr/>
          <p:nvPr/>
        </p:nvGrpSpPr>
        <p:grpSpPr>
          <a:xfrm>
            <a:off x="2236081" y="1430494"/>
            <a:ext cx="1580401" cy="1285668"/>
            <a:chOff x="5032819" y="2070653"/>
            <a:chExt cx="1944001" cy="1285668"/>
          </a:xfrm>
        </p:grpSpPr>
        <p:sp>
          <p:nvSpPr>
            <p:cNvPr id="5" name="Rectangle 4">
              <a:hlinkClick r:id="rId8" action="ppaction://hlinksldjump"/>
              <a:extLst>
                <a:ext uri="{FF2B5EF4-FFF2-40B4-BE49-F238E27FC236}">
                  <a16:creationId xmlns:a16="http://schemas.microsoft.com/office/drawing/2014/main" id="{1969D322-EBFD-E2A0-269C-8B835B4F9648}"/>
                </a:ext>
              </a:extLst>
            </p:cNvPr>
            <p:cNvSpPr/>
            <p:nvPr/>
          </p:nvSpPr>
          <p:spPr>
            <a:xfrm>
              <a:off x="5032819"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6" name="Rectangle 5">
              <a:hlinkClick r:id="rId9" action="ppaction://hlinksldjump"/>
              <a:extLst>
                <a:ext uri="{FF2B5EF4-FFF2-40B4-BE49-F238E27FC236}">
                  <a16:creationId xmlns:a16="http://schemas.microsoft.com/office/drawing/2014/main" id="{955090B3-D8F2-198B-5B76-02E5C4BFC24F}"/>
                </a:ext>
              </a:extLst>
            </p:cNvPr>
            <p:cNvSpPr/>
            <p:nvPr/>
          </p:nvSpPr>
          <p:spPr>
            <a:xfrm>
              <a:off x="5032820"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7" name="Rectangle 6">
              <a:hlinkClick r:id="rId10" action="ppaction://hlinksldjump"/>
              <a:extLst>
                <a:ext uri="{FF2B5EF4-FFF2-40B4-BE49-F238E27FC236}">
                  <a16:creationId xmlns:a16="http://schemas.microsoft.com/office/drawing/2014/main" id="{DEBB9239-4A00-2923-95FA-45A5017C2372}"/>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9" name="Group 18" descr="12 sections included in benchmarking section" title="Sections in benchmarking section">
            <a:extLst>
              <a:ext uri="{FF2B5EF4-FFF2-40B4-BE49-F238E27FC236}">
                <a16:creationId xmlns:a16="http://schemas.microsoft.com/office/drawing/2014/main" id="{959CD1B5-71D3-4144-DE3B-5532082D287A}"/>
              </a:ext>
            </a:extLst>
          </p:cNvPr>
          <p:cNvGrpSpPr/>
          <p:nvPr/>
        </p:nvGrpSpPr>
        <p:grpSpPr>
          <a:xfrm>
            <a:off x="4073698" y="1431413"/>
            <a:ext cx="1580400" cy="1387374"/>
            <a:chOff x="5225379" y="2035259"/>
            <a:chExt cx="1580400" cy="1525202"/>
          </a:xfrm>
        </p:grpSpPr>
        <p:sp>
          <p:nvSpPr>
            <p:cNvPr id="21" name="Rectangle 20">
              <a:hlinkClick r:id="rId11" action="ppaction://hlinksldjump"/>
              <a:extLst>
                <a:ext uri="{FF2B5EF4-FFF2-40B4-BE49-F238E27FC236}">
                  <a16:creationId xmlns:a16="http://schemas.microsoft.com/office/drawing/2014/main" id="{EDA744BD-F6F9-0089-1466-64958DEB6AA8}"/>
                </a:ext>
              </a:extLst>
            </p:cNvPr>
            <p:cNvSpPr/>
            <p:nvPr/>
          </p:nvSpPr>
          <p:spPr>
            <a:xfrm>
              <a:off x="5225379" y="2035259"/>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22" name="Rectangle 21">
              <a:hlinkClick r:id="rId12" action="ppaction://hlinksldjump"/>
              <a:extLst>
                <a:ext uri="{FF2B5EF4-FFF2-40B4-BE49-F238E27FC236}">
                  <a16:creationId xmlns:a16="http://schemas.microsoft.com/office/drawing/2014/main" id="{4839E130-DCF2-6109-DD24-5CB0F0AA856F}"/>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26" name="Rectangle 25">
              <a:hlinkClick r:id="rId13" action="ppaction://hlinksldjump"/>
              <a:extLst>
                <a:ext uri="{FF2B5EF4-FFF2-40B4-BE49-F238E27FC236}">
                  <a16:creationId xmlns:a16="http://schemas.microsoft.com/office/drawing/2014/main" id="{B23A0C5D-1F46-2918-B48E-A20D9E0CD5F8}"/>
                </a:ext>
              </a:extLst>
            </p:cNvPr>
            <p:cNvSpPr/>
            <p:nvPr/>
          </p:nvSpPr>
          <p:spPr>
            <a:xfrm>
              <a:off x="5225379" y="2977220"/>
              <a:ext cx="1580400" cy="58324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42" name="Rectangle 41">
            <a:hlinkClick r:id="rId14" action="ppaction://hlinksldjump"/>
            <a:extLst>
              <a:ext uri="{FF2B5EF4-FFF2-40B4-BE49-F238E27FC236}">
                <a16:creationId xmlns:a16="http://schemas.microsoft.com/office/drawing/2014/main" id="{657D44B3-C96F-4833-3CFB-FA8CB9C93CB4}"/>
              </a:ext>
            </a:extLst>
          </p:cNvPr>
          <p:cNvSpPr/>
          <p:nvPr/>
        </p:nvSpPr>
        <p:spPr>
          <a:xfrm>
            <a:off x="9613214" y="1450163"/>
            <a:ext cx="15840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43" name="Rectangle 42">
            <a:hlinkClick r:id="rId15" action="ppaction://hlinksldjump"/>
            <a:extLst>
              <a:ext uri="{FF2B5EF4-FFF2-40B4-BE49-F238E27FC236}">
                <a16:creationId xmlns:a16="http://schemas.microsoft.com/office/drawing/2014/main" id="{578C0AF9-EADA-24CC-F3F2-6576C0545BAE}"/>
              </a:ext>
            </a:extLst>
          </p:cNvPr>
          <p:cNvSpPr/>
          <p:nvPr/>
        </p:nvSpPr>
        <p:spPr>
          <a:xfrm>
            <a:off x="4070098" y="2816470"/>
            <a:ext cx="1584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44" name="Rectangle 43">
            <a:hlinkClick r:id="rId16" action="ppaction://hlinksldjump"/>
            <a:extLst>
              <a:ext uri="{FF2B5EF4-FFF2-40B4-BE49-F238E27FC236}">
                <a16:creationId xmlns:a16="http://schemas.microsoft.com/office/drawing/2014/main" id="{D657E4FF-1822-34FD-3D68-F03E14D7AEA4}"/>
              </a:ext>
            </a:extLst>
          </p:cNvPr>
          <p:cNvSpPr/>
          <p:nvPr/>
        </p:nvSpPr>
        <p:spPr>
          <a:xfrm>
            <a:off x="5921772" y="1418147"/>
            <a:ext cx="1580400" cy="47112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a:t>
            </a:r>
            <a:r>
              <a:rPr lang="en-GB" sz="1000" dirty="0">
                <a:solidFill>
                  <a:srgbClr val="F2F2F2"/>
                </a:solidFill>
                <a:latin typeface="Arial" panose="020B0604020202020204" pitchFamily="34" charset="0"/>
                <a:cs typeface="Arial" panose="020B0604020202020204" pitchFamily="34" charset="0"/>
              </a:rPr>
              <a:t>report</a:t>
            </a:r>
          </a:p>
        </p:txBody>
      </p:sp>
      <p:sp>
        <p:nvSpPr>
          <p:cNvPr id="46" name="Rectangle 45">
            <a:hlinkClick r:id="rId17" action="ppaction://hlinksldjump"/>
            <a:extLst>
              <a:ext uri="{FF2B5EF4-FFF2-40B4-BE49-F238E27FC236}">
                <a16:creationId xmlns:a16="http://schemas.microsoft.com/office/drawing/2014/main" id="{DAAC9418-39A2-1D83-D532-2C14A6E853F8}"/>
              </a:ext>
            </a:extLst>
          </p:cNvPr>
          <p:cNvSpPr/>
          <p:nvPr/>
        </p:nvSpPr>
        <p:spPr>
          <a:xfrm>
            <a:off x="5922207" y="1895418"/>
            <a:ext cx="1580400" cy="2404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An example of scoring</a:t>
            </a:r>
          </a:p>
        </p:txBody>
      </p:sp>
      <p:grpSp>
        <p:nvGrpSpPr>
          <p:cNvPr id="40" name="Group 39">
            <a:extLst>
              <a:ext uri="{FF2B5EF4-FFF2-40B4-BE49-F238E27FC236}">
                <a16:creationId xmlns:a16="http://schemas.microsoft.com/office/drawing/2014/main" id="{06F4B049-C8B6-18A4-B386-FFD50548F598}"/>
              </a:ext>
            </a:extLst>
          </p:cNvPr>
          <p:cNvGrpSpPr/>
          <p:nvPr/>
        </p:nvGrpSpPr>
        <p:grpSpPr>
          <a:xfrm>
            <a:off x="5909223" y="2143840"/>
            <a:ext cx="1594106" cy="4185681"/>
            <a:chOff x="4497969" y="1783320"/>
            <a:chExt cx="1616930" cy="4185681"/>
          </a:xfrm>
        </p:grpSpPr>
        <p:sp>
          <p:nvSpPr>
            <p:cNvPr id="28" name="Rectangle 27">
              <a:hlinkClick r:id="rId18" action="ppaction://hlinksldjump"/>
              <a:extLst>
                <a:ext uri="{FF2B5EF4-FFF2-40B4-BE49-F238E27FC236}">
                  <a16:creationId xmlns:a16="http://schemas.microsoft.com/office/drawing/2014/main" id="{EEDEB057-C9E1-4873-9C6D-5E0A2FE85217}"/>
                </a:ext>
              </a:extLst>
            </p:cNvPr>
            <p:cNvSpPr/>
            <p:nvPr/>
          </p:nvSpPr>
          <p:spPr>
            <a:xfrm>
              <a:off x="4511869" y="1783320"/>
              <a:ext cx="1603028" cy="29358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Arrival</a:t>
              </a:r>
              <a:endParaRPr lang="en-GB" sz="1000" dirty="0">
                <a:latin typeface="Arial" panose="020B0604020202020204" pitchFamily="34" charset="0"/>
                <a:cs typeface="Arial" panose="020B0604020202020204" pitchFamily="34" charset="0"/>
              </a:endParaRPr>
            </a:p>
          </p:txBody>
        </p:sp>
        <p:sp>
          <p:nvSpPr>
            <p:cNvPr id="29" name="Rectangle 28">
              <a:hlinkClick r:id="rId19" action="ppaction://hlinksldjump"/>
              <a:extLst>
                <a:ext uri="{FF2B5EF4-FFF2-40B4-BE49-F238E27FC236}">
                  <a16:creationId xmlns:a16="http://schemas.microsoft.com/office/drawing/2014/main" id="{0CA15BC4-4E0F-48CF-99A0-B1C9706DE620}"/>
                </a:ext>
              </a:extLst>
            </p:cNvPr>
            <p:cNvSpPr/>
            <p:nvPr/>
          </p:nvSpPr>
          <p:spPr>
            <a:xfrm>
              <a:off x="4511869" y="2082343"/>
              <a:ext cx="1603028" cy="2907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Waiting</a:t>
              </a:r>
            </a:p>
          </p:txBody>
        </p:sp>
        <p:sp>
          <p:nvSpPr>
            <p:cNvPr id="30" name="Rectangle 29">
              <a:hlinkClick r:id="rId20" action="ppaction://hlinksldjump"/>
              <a:extLst>
                <a:ext uri="{FF2B5EF4-FFF2-40B4-BE49-F238E27FC236}">
                  <a16:creationId xmlns:a16="http://schemas.microsoft.com/office/drawing/2014/main" id="{72687E61-A580-4FD3-A732-F138CCF399B0}"/>
                </a:ext>
              </a:extLst>
            </p:cNvPr>
            <p:cNvSpPr/>
            <p:nvPr/>
          </p:nvSpPr>
          <p:spPr>
            <a:xfrm>
              <a:off x="4511869" y="2374363"/>
              <a:ext cx="1603028" cy="252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Privacy</a:t>
              </a:r>
            </a:p>
          </p:txBody>
        </p:sp>
        <p:sp>
          <p:nvSpPr>
            <p:cNvPr id="31" name="Rectangle 30">
              <a:hlinkClick r:id="rId21" action="ppaction://hlinksldjump"/>
              <a:extLst>
                <a:ext uri="{FF2B5EF4-FFF2-40B4-BE49-F238E27FC236}">
                  <a16:creationId xmlns:a16="http://schemas.microsoft.com/office/drawing/2014/main" id="{1E29F054-6151-44B2-96AA-890D18080E77}"/>
                </a:ext>
              </a:extLst>
            </p:cNvPr>
            <p:cNvSpPr/>
            <p:nvPr/>
          </p:nvSpPr>
          <p:spPr>
            <a:xfrm>
              <a:off x="4511869" y="2617277"/>
              <a:ext cx="1603028" cy="4804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Interactions with doctors and nurses</a:t>
              </a:r>
            </a:p>
          </p:txBody>
        </p:sp>
        <p:sp>
          <p:nvSpPr>
            <p:cNvPr id="32" name="Rectangle 31">
              <a:hlinkClick r:id="rId22" action="ppaction://hlinksldjump"/>
              <a:extLst>
                <a:ext uri="{FF2B5EF4-FFF2-40B4-BE49-F238E27FC236}">
                  <a16:creationId xmlns:a16="http://schemas.microsoft.com/office/drawing/2014/main" id="{1433E923-369C-458E-B925-2320F968DF81}"/>
                </a:ext>
              </a:extLst>
            </p:cNvPr>
            <p:cNvSpPr/>
            <p:nvPr/>
          </p:nvSpPr>
          <p:spPr>
            <a:xfrm>
              <a:off x="4511869" y="3104137"/>
              <a:ext cx="1603028" cy="36022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Your care and treatment </a:t>
              </a:r>
            </a:p>
          </p:txBody>
        </p:sp>
        <p:sp>
          <p:nvSpPr>
            <p:cNvPr id="33" name="Rectangle 32">
              <a:hlinkClick r:id="rId23" action="ppaction://hlinksldjump"/>
              <a:extLst>
                <a:ext uri="{FF2B5EF4-FFF2-40B4-BE49-F238E27FC236}">
                  <a16:creationId xmlns:a16="http://schemas.microsoft.com/office/drawing/2014/main" id="{9BB3E8A1-60D9-484B-B36E-FA82BBC3101F}"/>
                </a:ext>
              </a:extLst>
            </p:cNvPr>
            <p:cNvSpPr/>
            <p:nvPr/>
          </p:nvSpPr>
          <p:spPr>
            <a:xfrm>
              <a:off x="4511871" y="3470777"/>
              <a:ext cx="1603028" cy="44953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Communication about tests </a:t>
              </a:r>
            </a:p>
          </p:txBody>
        </p:sp>
        <p:sp>
          <p:nvSpPr>
            <p:cNvPr id="34" name="Rectangle 33">
              <a:hlinkClick r:id="rId24" action="ppaction://hlinksldjump"/>
              <a:extLst>
                <a:ext uri="{FF2B5EF4-FFF2-40B4-BE49-F238E27FC236}">
                  <a16:creationId xmlns:a16="http://schemas.microsoft.com/office/drawing/2014/main" id="{25E87DF0-B96C-41D1-AE07-960500135E1E}"/>
                </a:ext>
              </a:extLst>
            </p:cNvPr>
            <p:cNvSpPr/>
            <p:nvPr/>
          </p:nvSpPr>
          <p:spPr>
            <a:xfrm>
              <a:off x="4511870" y="3923566"/>
              <a:ext cx="1603027" cy="44953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Hospital environment and facilities</a:t>
              </a:r>
            </a:p>
          </p:txBody>
        </p:sp>
        <p:sp>
          <p:nvSpPr>
            <p:cNvPr id="35" name="Rectangle 34">
              <a:hlinkClick r:id="rId25" action="ppaction://hlinksldjump"/>
              <a:extLst>
                <a:ext uri="{FF2B5EF4-FFF2-40B4-BE49-F238E27FC236}">
                  <a16:creationId xmlns:a16="http://schemas.microsoft.com/office/drawing/2014/main" id="{7DA86D7C-26C4-42D5-A090-C39B89193D9D}"/>
                </a:ext>
              </a:extLst>
            </p:cNvPr>
            <p:cNvSpPr/>
            <p:nvPr/>
          </p:nvSpPr>
          <p:spPr>
            <a:xfrm>
              <a:off x="4511139" y="4373104"/>
              <a:ext cx="1603027" cy="47398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Information to support recovery at home</a:t>
              </a:r>
              <a:endParaRPr lang="en-US" sz="1000" dirty="0">
                <a:latin typeface="Arial" panose="020B0604020202020204" pitchFamily="34" charset="0"/>
                <a:cs typeface="Arial" panose="020B0604020202020204" pitchFamily="34" charset="0"/>
              </a:endParaRPr>
            </a:p>
          </p:txBody>
        </p:sp>
        <p:sp>
          <p:nvSpPr>
            <p:cNvPr id="27" name="Rectangle 26">
              <a:hlinkClick r:id="rId26" action="ppaction://hlinksldjump"/>
              <a:extLst>
                <a:ext uri="{FF2B5EF4-FFF2-40B4-BE49-F238E27FC236}">
                  <a16:creationId xmlns:a16="http://schemas.microsoft.com/office/drawing/2014/main" id="{44F2F6FA-0C0B-481C-A673-33152D11AAAC}"/>
                </a:ext>
              </a:extLst>
            </p:cNvPr>
            <p:cNvSpPr/>
            <p:nvPr/>
          </p:nvSpPr>
          <p:spPr>
            <a:xfrm>
              <a:off x="4503069" y="4829067"/>
              <a:ext cx="1603027" cy="32570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and care after leaving A&amp;E</a:t>
              </a:r>
            </a:p>
          </p:txBody>
        </p:sp>
        <p:sp>
          <p:nvSpPr>
            <p:cNvPr id="38" name="Rectangle 37">
              <a:hlinkClick r:id="rId27" action="ppaction://hlinksldjump"/>
              <a:extLst>
                <a:ext uri="{FF2B5EF4-FFF2-40B4-BE49-F238E27FC236}">
                  <a16:creationId xmlns:a16="http://schemas.microsoft.com/office/drawing/2014/main" id="{2FF5B8AE-FF7A-78A2-86A3-A71C6F758C3B}"/>
                </a:ext>
              </a:extLst>
            </p:cNvPr>
            <p:cNvSpPr>
              <a:spLocks/>
            </p:cNvSpPr>
            <p:nvPr/>
          </p:nvSpPr>
          <p:spPr>
            <a:xfrm>
              <a:off x="4500940" y="5154319"/>
              <a:ext cx="1603027" cy="4193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Respect and dignity </a:t>
              </a:r>
            </a:p>
          </p:txBody>
        </p:sp>
        <p:sp>
          <p:nvSpPr>
            <p:cNvPr id="39" name="Rectangle 38">
              <a:hlinkClick r:id="rId28" action="ppaction://hlinksldjump"/>
              <a:extLst>
                <a:ext uri="{FF2B5EF4-FFF2-40B4-BE49-F238E27FC236}">
                  <a16:creationId xmlns:a16="http://schemas.microsoft.com/office/drawing/2014/main" id="{2C02E3A0-037A-B2FA-8975-A0F765781438}"/>
                </a:ext>
              </a:extLst>
            </p:cNvPr>
            <p:cNvSpPr/>
            <p:nvPr/>
          </p:nvSpPr>
          <p:spPr>
            <a:xfrm>
              <a:off x="4497969" y="5564941"/>
              <a:ext cx="1603027" cy="40406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grpSp>
        <p:nvGrpSpPr>
          <p:cNvPr id="54" name="Group 53">
            <a:extLst>
              <a:ext uri="{FF2B5EF4-FFF2-40B4-BE49-F238E27FC236}">
                <a16:creationId xmlns:a16="http://schemas.microsoft.com/office/drawing/2014/main" id="{CE75C039-AF6A-ADE5-1941-107894ACA89D}"/>
              </a:ext>
            </a:extLst>
          </p:cNvPr>
          <p:cNvGrpSpPr/>
          <p:nvPr/>
        </p:nvGrpSpPr>
        <p:grpSpPr>
          <a:xfrm>
            <a:off x="7772207" y="1431633"/>
            <a:ext cx="1581361" cy="4381263"/>
            <a:chOff x="4504233" y="1824939"/>
            <a:chExt cx="1598334" cy="4381263"/>
          </a:xfrm>
        </p:grpSpPr>
        <p:sp>
          <p:nvSpPr>
            <p:cNvPr id="55" name="Rectangle 54">
              <a:hlinkClick r:id="rId29" action="ppaction://hlinksldjump"/>
              <a:extLst>
                <a:ext uri="{FF2B5EF4-FFF2-40B4-BE49-F238E27FC236}">
                  <a16:creationId xmlns:a16="http://schemas.microsoft.com/office/drawing/2014/main" id="{33EFEC5E-0D96-891A-5DCA-78CB83C2DF08}"/>
                </a:ext>
              </a:extLst>
            </p:cNvPr>
            <p:cNvSpPr/>
            <p:nvPr/>
          </p:nvSpPr>
          <p:spPr>
            <a:xfrm>
              <a:off x="4504235" y="1824939"/>
              <a:ext cx="1597363" cy="29358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Arrival</a:t>
              </a:r>
              <a:endParaRPr lang="en-GB" sz="1000" dirty="0">
                <a:latin typeface="Arial" panose="020B0604020202020204" pitchFamily="34" charset="0"/>
                <a:cs typeface="Arial" panose="020B0604020202020204" pitchFamily="34" charset="0"/>
              </a:endParaRPr>
            </a:p>
          </p:txBody>
        </p:sp>
        <p:sp>
          <p:nvSpPr>
            <p:cNvPr id="56" name="Rectangle 55">
              <a:hlinkClick r:id="rId29" action="ppaction://hlinksldjump"/>
              <a:extLst>
                <a:ext uri="{FF2B5EF4-FFF2-40B4-BE49-F238E27FC236}">
                  <a16:creationId xmlns:a16="http://schemas.microsoft.com/office/drawing/2014/main" id="{BD009170-CE81-C361-C0F0-4AFC4DA9610E}"/>
                </a:ext>
              </a:extLst>
            </p:cNvPr>
            <p:cNvSpPr/>
            <p:nvPr/>
          </p:nvSpPr>
          <p:spPr>
            <a:xfrm>
              <a:off x="4505204" y="2118528"/>
              <a:ext cx="1597363" cy="2907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Waiting</a:t>
              </a:r>
            </a:p>
          </p:txBody>
        </p:sp>
        <p:sp>
          <p:nvSpPr>
            <p:cNvPr id="57" name="Rectangle 56">
              <a:hlinkClick r:id="rId30" action="ppaction://hlinksldjump"/>
              <a:extLst>
                <a:ext uri="{FF2B5EF4-FFF2-40B4-BE49-F238E27FC236}">
                  <a16:creationId xmlns:a16="http://schemas.microsoft.com/office/drawing/2014/main" id="{2AE4D5B2-2D56-E5B4-C972-F387E66DD5DA}"/>
                </a:ext>
              </a:extLst>
            </p:cNvPr>
            <p:cNvSpPr/>
            <p:nvPr/>
          </p:nvSpPr>
          <p:spPr>
            <a:xfrm>
              <a:off x="4505201" y="2407649"/>
              <a:ext cx="1597363" cy="23559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Privacy</a:t>
              </a:r>
            </a:p>
          </p:txBody>
        </p:sp>
        <p:sp>
          <p:nvSpPr>
            <p:cNvPr id="58" name="Rectangle 57">
              <a:hlinkClick r:id="rId31" action="ppaction://hlinksldjump"/>
              <a:extLst>
                <a:ext uri="{FF2B5EF4-FFF2-40B4-BE49-F238E27FC236}">
                  <a16:creationId xmlns:a16="http://schemas.microsoft.com/office/drawing/2014/main" id="{21F4308B-F94E-331B-E3EF-2239A68FFD7C}"/>
                </a:ext>
              </a:extLst>
            </p:cNvPr>
            <p:cNvSpPr/>
            <p:nvPr/>
          </p:nvSpPr>
          <p:spPr>
            <a:xfrm>
              <a:off x="4505200" y="2642208"/>
              <a:ext cx="1597363" cy="5418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Interactions with doctors and nurses</a:t>
              </a:r>
            </a:p>
          </p:txBody>
        </p:sp>
        <p:sp>
          <p:nvSpPr>
            <p:cNvPr id="59" name="Rectangle 58">
              <a:hlinkClick r:id="rId32" action="ppaction://hlinksldjump"/>
              <a:extLst>
                <a:ext uri="{FF2B5EF4-FFF2-40B4-BE49-F238E27FC236}">
                  <a16:creationId xmlns:a16="http://schemas.microsoft.com/office/drawing/2014/main" id="{BA87A85F-4764-937D-A8A4-A629CC4446B8}"/>
                </a:ext>
              </a:extLst>
            </p:cNvPr>
            <p:cNvSpPr/>
            <p:nvPr/>
          </p:nvSpPr>
          <p:spPr>
            <a:xfrm>
              <a:off x="4504233" y="3201410"/>
              <a:ext cx="1597363" cy="360227"/>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Your care and treatment </a:t>
              </a:r>
            </a:p>
          </p:txBody>
        </p:sp>
        <p:sp>
          <p:nvSpPr>
            <p:cNvPr id="60" name="Rectangle 59">
              <a:hlinkClick r:id="rId33" action="ppaction://hlinksldjump"/>
              <a:extLst>
                <a:ext uri="{FF2B5EF4-FFF2-40B4-BE49-F238E27FC236}">
                  <a16:creationId xmlns:a16="http://schemas.microsoft.com/office/drawing/2014/main" id="{6B4B71FE-A4F1-0C58-3C91-896DE960710C}"/>
                </a:ext>
              </a:extLst>
            </p:cNvPr>
            <p:cNvSpPr/>
            <p:nvPr/>
          </p:nvSpPr>
          <p:spPr>
            <a:xfrm>
              <a:off x="4505200" y="3581169"/>
              <a:ext cx="1597363" cy="449538"/>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Communication about tests </a:t>
              </a:r>
            </a:p>
          </p:txBody>
        </p:sp>
        <p:sp>
          <p:nvSpPr>
            <p:cNvPr id="61" name="Rectangle 60">
              <a:hlinkClick r:id="rId34" action="ppaction://hlinksldjump"/>
              <a:extLst>
                <a:ext uri="{FF2B5EF4-FFF2-40B4-BE49-F238E27FC236}">
                  <a16:creationId xmlns:a16="http://schemas.microsoft.com/office/drawing/2014/main" id="{194C2EA4-E235-BF6E-3551-3FA51CD93AD6}"/>
                </a:ext>
              </a:extLst>
            </p:cNvPr>
            <p:cNvSpPr/>
            <p:nvPr/>
          </p:nvSpPr>
          <p:spPr>
            <a:xfrm>
              <a:off x="4505200" y="4051256"/>
              <a:ext cx="1597363" cy="449538"/>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Hospital environment and facilities</a:t>
              </a:r>
            </a:p>
          </p:txBody>
        </p:sp>
        <p:sp>
          <p:nvSpPr>
            <p:cNvPr id="62" name="Rectangle 61">
              <a:hlinkClick r:id="rId35" action="ppaction://hlinksldjump"/>
              <a:extLst>
                <a:ext uri="{FF2B5EF4-FFF2-40B4-BE49-F238E27FC236}">
                  <a16:creationId xmlns:a16="http://schemas.microsoft.com/office/drawing/2014/main" id="{24363DB6-11B1-E30C-EFA1-A3ABDE9B25EA}"/>
                </a:ext>
              </a:extLst>
            </p:cNvPr>
            <p:cNvSpPr/>
            <p:nvPr/>
          </p:nvSpPr>
          <p:spPr>
            <a:xfrm>
              <a:off x="4505198" y="4521283"/>
              <a:ext cx="1597363" cy="473985"/>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Information to support recovery at home</a:t>
              </a:r>
              <a:endParaRPr lang="en-US" sz="1000" dirty="0">
                <a:latin typeface="Arial" panose="020B0604020202020204" pitchFamily="34" charset="0"/>
                <a:cs typeface="Arial" panose="020B0604020202020204" pitchFamily="34" charset="0"/>
              </a:endParaRPr>
            </a:p>
          </p:txBody>
        </p:sp>
        <p:sp>
          <p:nvSpPr>
            <p:cNvPr id="63" name="Rectangle 62">
              <a:hlinkClick r:id="rId36" action="ppaction://hlinksldjump"/>
              <a:extLst>
                <a:ext uri="{FF2B5EF4-FFF2-40B4-BE49-F238E27FC236}">
                  <a16:creationId xmlns:a16="http://schemas.microsoft.com/office/drawing/2014/main" id="{AF3AD722-EA70-29DE-DDB6-01F6065AD120}"/>
                </a:ext>
              </a:extLst>
            </p:cNvPr>
            <p:cNvSpPr/>
            <p:nvPr/>
          </p:nvSpPr>
          <p:spPr>
            <a:xfrm>
              <a:off x="4505197" y="5011918"/>
              <a:ext cx="1597363" cy="325708"/>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and care after leaving A&amp;E</a:t>
              </a:r>
            </a:p>
          </p:txBody>
        </p:sp>
        <p:sp>
          <p:nvSpPr>
            <p:cNvPr id="64" name="Rectangle 63">
              <a:hlinkClick r:id="rId37" action="ppaction://hlinksldjump"/>
              <a:extLst>
                <a:ext uri="{FF2B5EF4-FFF2-40B4-BE49-F238E27FC236}">
                  <a16:creationId xmlns:a16="http://schemas.microsoft.com/office/drawing/2014/main" id="{B828F1E6-ACD4-3E5D-7BC2-D3E54603EF70}"/>
                </a:ext>
              </a:extLst>
            </p:cNvPr>
            <p:cNvSpPr>
              <a:spLocks/>
            </p:cNvSpPr>
            <p:nvPr/>
          </p:nvSpPr>
          <p:spPr>
            <a:xfrm>
              <a:off x="4504657" y="5360277"/>
              <a:ext cx="1597363" cy="419361"/>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Respect and dignity </a:t>
              </a:r>
            </a:p>
          </p:txBody>
        </p:sp>
        <p:sp>
          <p:nvSpPr>
            <p:cNvPr id="65" name="Rectangle 64">
              <a:hlinkClick r:id="rId37" action="ppaction://hlinksldjump"/>
              <a:extLst>
                <a:ext uri="{FF2B5EF4-FFF2-40B4-BE49-F238E27FC236}">
                  <a16:creationId xmlns:a16="http://schemas.microsoft.com/office/drawing/2014/main" id="{4DBB1EB8-CEA4-C229-9503-23E776DB84C7}"/>
                </a:ext>
              </a:extLst>
            </p:cNvPr>
            <p:cNvSpPr/>
            <p:nvPr/>
          </p:nvSpPr>
          <p:spPr>
            <a:xfrm>
              <a:off x="4504657" y="5802142"/>
              <a:ext cx="1596743" cy="404060"/>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
        <p:nvSpPr>
          <p:cNvPr id="3" name="Rectangle 2" descr="Benchmarking" title="Section 3">
            <a:hlinkClick r:id="rId5" action="ppaction://hlinksldjump"/>
            <a:extLst>
              <a:ext uri="{FF2B5EF4-FFF2-40B4-BE49-F238E27FC236}">
                <a16:creationId xmlns:a16="http://schemas.microsoft.com/office/drawing/2014/main" id="{A3A8BF16-E7A3-7246-E6C9-7A49A2980DD3}"/>
              </a:ext>
            </a:extLst>
          </p:cNvPr>
          <p:cNvSpPr/>
          <p:nvPr/>
        </p:nvSpPr>
        <p:spPr>
          <a:xfrm>
            <a:off x="5917995" y="758073"/>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Benchmarking </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Privacy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1039254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D_7c0a468a171faac5"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718563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0" name="D_e1637bb907769224" descr="A bar chart showing the bottom five trust results within your region.">
            <a:extLst>
              <a:ext uri="{FF2B5EF4-FFF2-40B4-BE49-F238E27FC236}">
                <a16:creationId xmlns:a16="http://schemas.microsoft.com/office/drawing/2014/main" id="{EEE74270-246B-9D1D-D40E-5ABDF6B301E2}"/>
              </a:ext>
            </a:extLst>
          </p:cNvPr>
          <p:cNvGraphicFramePr/>
          <p:nvPr>
            <p:extLst>
              <p:ext uri="{D42A27DB-BD31-4B8C-83A1-F6EECF244321}">
                <p14:modId xmlns:p14="http://schemas.microsoft.com/office/powerpoint/2010/main" val="21171526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51962" y="611019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3"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7474054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descr="A chart showing how your Trust scored for Q14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5" name="Q1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682443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Privacy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25" descr="A chart showing how your Trust scored for Q15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88445853"/>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8D25CCFE-9797-7D7B-017E-FC6226FAF778}"/>
              </a:ext>
            </a:extLst>
          </p:cNvPr>
          <p:cNvGraphicFramePr>
            <a:graphicFrameLocks noGrp="1"/>
          </p:cNvGraphicFramePr>
          <p:nvPr>
            <p:extLst>
              <p:ext uri="{D42A27DB-BD31-4B8C-83A1-F6EECF244321}">
                <p14:modId xmlns:p14="http://schemas.microsoft.com/office/powerpoint/2010/main" val="284752491"/>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Interactions with doctors and nurses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7837315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D_7c0a468a171faac5"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3959091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0" name="D_e1637bb907769224" descr="A bar chart showing the bottom five trust results within your region.">
            <a:extLst>
              <a:ext uri="{FF2B5EF4-FFF2-40B4-BE49-F238E27FC236}">
                <a16:creationId xmlns:a16="http://schemas.microsoft.com/office/drawing/2014/main" id="{EEE74270-246B-9D1D-D40E-5ABDF6B301E2}"/>
              </a:ext>
            </a:extLst>
          </p:cNvPr>
          <p:cNvGraphicFramePr/>
          <p:nvPr>
            <p:extLst>
              <p:ext uri="{D42A27DB-BD31-4B8C-83A1-F6EECF244321}">
                <p14:modId xmlns:p14="http://schemas.microsoft.com/office/powerpoint/2010/main" val="37212836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551962" y="611019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4"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95926333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1192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Interactions with doctors and nurses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03911" y="1525503"/>
            <a:ext cx="8246527" cy="1512887"/>
            <a:chOff x="380078" y="1436456"/>
            <a:chExt cx="8246527" cy="1512887"/>
          </a:xfrm>
        </p:grpSpPr>
        <p:graphicFrame>
          <p:nvGraphicFramePr>
            <p:cNvPr id="15" name="Q17">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838156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8" descr="A chart showing how your Trust scored for Q15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03353489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9" descr="A chart showing how your Trust scored for Q1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908311790"/>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20" descr="A chart showing how your Trust scored for Q16 compared with other trusts that took part; using the ‘expected range’ analysis technique. ">
            <a:extLst>
              <a:ext uri="{FF2B5EF4-FFF2-40B4-BE49-F238E27FC236}">
                <a16:creationId xmlns:a16="http://schemas.microsoft.com/office/drawing/2014/main" id="{B270C9DA-C21B-7C9B-DC62-49F542B77DF1}"/>
              </a:ext>
            </a:extLst>
          </p:cNvPr>
          <p:cNvGraphicFramePr/>
          <p:nvPr>
            <p:extLst>
              <p:ext uri="{D42A27DB-BD31-4B8C-83A1-F6EECF244321}">
                <p14:modId xmlns:p14="http://schemas.microsoft.com/office/powerpoint/2010/main" val="903678495"/>
              </p:ext>
            </p:extLst>
          </p:nvPr>
        </p:nvGraphicFramePr>
        <p:xfrm>
          <a:off x="103911" y="4024009"/>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8D25CCFE-9797-7D7B-017E-FC6226FAF778}"/>
              </a:ext>
            </a:extLst>
          </p:cNvPr>
          <p:cNvGraphicFramePr>
            <a:graphicFrameLocks noGrp="1"/>
          </p:cNvGraphicFramePr>
          <p:nvPr>
            <p:extLst>
              <p:ext uri="{D42A27DB-BD31-4B8C-83A1-F6EECF244321}">
                <p14:modId xmlns:p14="http://schemas.microsoft.com/office/powerpoint/2010/main" val="3937481838"/>
              </p:ext>
            </p:extLst>
          </p:nvPr>
        </p:nvGraphicFramePr>
        <p:xfrm>
          <a:off x="8585541" y="1767430"/>
          <a:ext cx="3382605" cy="402437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71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002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Interactions with doctors and nurses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2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6047840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2"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94924839"/>
              </p:ext>
            </p:extLst>
          </p:nvPr>
        </p:nvGraphicFramePr>
        <p:xfrm>
          <a:off x="140734" y="248466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0EBC0285-EE0F-88DE-B3F8-89F1DF8FE46C}"/>
              </a:ext>
            </a:extLst>
          </p:cNvPr>
          <p:cNvGraphicFramePr>
            <a:graphicFrameLocks noGrp="1"/>
          </p:cNvGraphicFramePr>
          <p:nvPr>
            <p:extLst>
              <p:ext uri="{D42A27DB-BD31-4B8C-83A1-F6EECF244321}">
                <p14:modId xmlns:p14="http://schemas.microsoft.com/office/powerpoint/2010/main" val="3974146237"/>
              </p:ext>
            </p:extLst>
          </p:nvPr>
        </p:nvGraphicFramePr>
        <p:xfrm>
          <a:off x="8529638" y="1767430"/>
          <a:ext cx="3438507" cy="2043470"/>
        </p:xfrm>
        <a:graphic>
          <a:graphicData uri="http://schemas.openxmlformats.org/drawingml/2006/table">
            <a:tbl>
              <a:tblPr firstRow="1" bandRow="1">
                <a:tableStyleId>{5940675A-B579-460E-94D1-54222C63F5DA}</a:tableStyleId>
              </a:tblPr>
              <a:tblGrid>
                <a:gridCol w="74860">
                  <a:extLst>
                    <a:ext uri="{9D8B030D-6E8A-4147-A177-3AD203B41FA5}">
                      <a16:colId xmlns:a16="http://schemas.microsoft.com/office/drawing/2014/main" val="3601460425"/>
                    </a:ext>
                  </a:extLst>
                </a:gridCol>
                <a:gridCol w="762262">
                  <a:extLst>
                    <a:ext uri="{9D8B030D-6E8A-4147-A177-3AD203B41FA5}">
                      <a16:colId xmlns:a16="http://schemas.microsoft.com/office/drawing/2014/main" val="4049772561"/>
                    </a:ext>
                  </a:extLst>
                </a:gridCol>
                <a:gridCol w="704931">
                  <a:extLst>
                    <a:ext uri="{9D8B030D-6E8A-4147-A177-3AD203B41FA5}">
                      <a16:colId xmlns:a16="http://schemas.microsoft.com/office/drawing/2014/main" val="761297345"/>
                    </a:ext>
                  </a:extLst>
                </a:gridCol>
                <a:gridCol w="474113">
                  <a:extLst>
                    <a:ext uri="{9D8B030D-6E8A-4147-A177-3AD203B41FA5}">
                      <a16:colId xmlns:a16="http://schemas.microsoft.com/office/drawing/2014/main" val="2986169346"/>
                    </a:ext>
                  </a:extLst>
                </a:gridCol>
                <a:gridCol w="474114">
                  <a:extLst>
                    <a:ext uri="{9D8B030D-6E8A-4147-A177-3AD203B41FA5}">
                      <a16:colId xmlns:a16="http://schemas.microsoft.com/office/drawing/2014/main" val="2645485451"/>
                    </a:ext>
                  </a:extLst>
                </a:gridCol>
                <a:gridCol w="474113">
                  <a:extLst>
                    <a:ext uri="{9D8B030D-6E8A-4147-A177-3AD203B41FA5}">
                      <a16:colId xmlns:a16="http://schemas.microsoft.com/office/drawing/2014/main" val="457178370"/>
                    </a:ext>
                  </a:extLst>
                </a:gridCol>
                <a:gridCol w="474114">
                  <a:extLst>
                    <a:ext uri="{9D8B030D-6E8A-4147-A177-3AD203B41FA5}">
                      <a16:colId xmlns:a16="http://schemas.microsoft.com/office/drawing/2014/main" val="1607234817"/>
                    </a:ext>
                  </a:extLst>
                </a:gridCol>
              </a:tblGrid>
              <a:tr h="532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10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Your care and treatment</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3194906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D_7c0a468a171faac5"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879538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0" name="D_e1637bb907769224" descr="A bar chart showing the bottom five trust results within your region.">
            <a:extLst>
              <a:ext uri="{FF2B5EF4-FFF2-40B4-BE49-F238E27FC236}">
                <a16:creationId xmlns:a16="http://schemas.microsoft.com/office/drawing/2014/main" id="{EEE74270-246B-9D1D-D40E-5ABDF6B301E2}"/>
              </a:ext>
            </a:extLst>
          </p:cNvPr>
          <p:cNvGraphicFramePr/>
          <p:nvPr>
            <p:extLst>
              <p:ext uri="{D42A27DB-BD31-4B8C-83A1-F6EECF244321}">
                <p14:modId xmlns:p14="http://schemas.microsoft.com/office/powerpoint/2010/main" val="37983357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51BD16D0-B1DF-9AF8-8A7D-D5E3A29F306C}"/>
              </a:ext>
            </a:extLst>
          </p:cNvPr>
          <p:cNvSpPr txBox="1"/>
          <p:nvPr/>
        </p:nvSpPr>
        <p:spPr>
          <a:xfrm>
            <a:off x="1551962" y="611019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5" descr="A bar chart showing the range of section scores for all NHS trusts for Section 1 (Health and social care workers).">
            <a:extLst>
              <a:ext uri="{FF2B5EF4-FFF2-40B4-BE49-F238E27FC236}">
                <a16:creationId xmlns:a16="http://schemas.microsoft.com/office/drawing/2014/main" id="{94A8770A-35BE-C2AB-18E9-1875E8B7909D}"/>
              </a:ext>
            </a:extLst>
          </p:cNvPr>
          <p:cNvGraphicFramePr/>
          <p:nvPr>
            <p:extLst>
              <p:ext uri="{D42A27DB-BD31-4B8C-83A1-F6EECF244321}">
                <p14:modId xmlns:p14="http://schemas.microsoft.com/office/powerpoint/2010/main" val="4759413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331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Your care and treatment (continued)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448537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691774330"/>
              </p:ext>
            </p:extLst>
          </p:nvPr>
        </p:nvGraphicFramePr>
        <p:xfrm>
          <a:off x="140734" y="248466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30" descr="A chart showing how your Trust scored for Q18 compared with other trusts that took part; using the ‘expected range’ analysis technique. ">
            <a:extLst>
              <a:ext uri="{FF2B5EF4-FFF2-40B4-BE49-F238E27FC236}">
                <a16:creationId xmlns:a16="http://schemas.microsoft.com/office/drawing/2014/main" id="{2139BCEE-E051-2BC2-5776-850F111DEF5E}"/>
              </a:ext>
            </a:extLst>
          </p:cNvPr>
          <p:cNvGraphicFramePr/>
          <p:nvPr>
            <p:extLst>
              <p:ext uri="{D42A27DB-BD31-4B8C-83A1-F6EECF244321}">
                <p14:modId xmlns:p14="http://schemas.microsoft.com/office/powerpoint/2010/main" val="3963774015"/>
              </p:ext>
            </p:extLst>
          </p:nvPr>
        </p:nvGraphicFramePr>
        <p:xfrm>
          <a:off x="140734" y="3429000"/>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0EBC0285-EE0F-88DE-B3F8-89F1DF8FE46C}"/>
              </a:ext>
            </a:extLst>
          </p:cNvPr>
          <p:cNvGraphicFramePr>
            <a:graphicFrameLocks noGrp="1"/>
          </p:cNvGraphicFramePr>
          <p:nvPr>
            <p:extLst>
              <p:ext uri="{D42A27DB-BD31-4B8C-83A1-F6EECF244321}">
                <p14:modId xmlns:p14="http://schemas.microsoft.com/office/powerpoint/2010/main" val="488452642"/>
              </p:ext>
            </p:extLst>
          </p:nvPr>
        </p:nvGraphicFramePr>
        <p:xfrm>
          <a:off x="8529638" y="1767430"/>
          <a:ext cx="3438507" cy="2995520"/>
        </p:xfrm>
        <a:graphic>
          <a:graphicData uri="http://schemas.openxmlformats.org/drawingml/2006/table">
            <a:tbl>
              <a:tblPr firstRow="1" bandRow="1">
                <a:tableStyleId>{5940675A-B579-460E-94D1-54222C63F5DA}</a:tableStyleId>
              </a:tblPr>
              <a:tblGrid>
                <a:gridCol w="74860">
                  <a:extLst>
                    <a:ext uri="{9D8B030D-6E8A-4147-A177-3AD203B41FA5}">
                      <a16:colId xmlns:a16="http://schemas.microsoft.com/office/drawing/2014/main" val="3601460425"/>
                    </a:ext>
                  </a:extLst>
                </a:gridCol>
                <a:gridCol w="762262">
                  <a:extLst>
                    <a:ext uri="{9D8B030D-6E8A-4147-A177-3AD203B41FA5}">
                      <a16:colId xmlns:a16="http://schemas.microsoft.com/office/drawing/2014/main" val="4049772561"/>
                    </a:ext>
                  </a:extLst>
                </a:gridCol>
                <a:gridCol w="704931">
                  <a:extLst>
                    <a:ext uri="{9D8B030D-6E8A-4147-A177-3AD203B41FA5}">
                      <a16:colId xmlns:a16="http://schemas.microsoft.com/office/drawing/2014/main" val="761297345"/>
                    </a:ext>
                  </a:extLst>
                </a:gridCol>
                <a:gridCol w="474113">
                  <a:extLst>
                    <a:ext uri="{9D8B030D-6E8A-4147-A177-3AD203B41FA5}">
                      <a16:colId xmlns:a16="http://schemas.microsoft.com/office/drawing/2014/main" val="2986169346"/>
                    </a:ext>
                  </a:extLst>
                </a:gridCol>
                <a:gridCol w="474114">
                  <a:extLst>
                    <a:ext uri="{9D8B030D-6E8A-4147-A177-3AD203B41FA5}">
                      <a16:colId xmlns:a16="http://schemas.microsoft.com/office/drawing/2014/main" val="2645485451"/>
                    </a:ext>
                  </a:extLst>
                </a:gridCol>
                <a:gridCol w="474113">
                  <a:extLst>
                    <a:ext uri="{9D8B030D-6E8A-4147-A177-3AD203B41FA5}">
                      <a16:colId xmlns:a16="http://schemas.microsoft.com/office/drawing/2014/main" val="457178370"/>
                    </a:ext>
                  </a:extLst>
                </a:gridCol>
                <a:gridCol w="474114">
                  <a:extLst>
                    <a:ext uri="{9D8B030D-6E8A-4147-A177-3AD203B41FA5}">
                      <a16:colId xmlns:a16="http://schemas.microsoft.com/office/drawing/2014/main" val="1607234817"/>
                    </a:ext>
                  </a:extLst>
                </a:gridCol>
              </a:tblGrid>
              <a:tr h="532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10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72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2318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Communication about tests </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1371596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D_7c0a468a171faac5"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810679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0" name="D_e1637bb907769224" descr="A bar chart showing the bottom five trust results within your region.">
            <a:extLst>
              <a:ext uri="{FF2B5EF4-FFF2-40B4-BE49-F238E27FC236}">
                <a16:creationId xmlns:a16="http://schemas.microsoft.com/office/drawing/2014/main" id="{EEE74270-246B-9D1D-D40E-5ABDF6B301E2}"/>
              </a:ext>
            </a:extLst>
          </p:cNvPr>
          <p:cNvGraphicFramePr/>
          <p:nvPr>
            <p:extLst>
              <p:ext uri="{D42A27DB-BD31-4B8C-83A1-F6EECF244321}">
                <p14:modId xmlns:p14="http://schemas.microsoft.com/office/powerpoint/2010/main" val="341476510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51BD16D0-B1DF-9AF8-8A7D-D5E3A29F306C}"/>
              </a:ext>
            </a:extLst>
          </p:cNvPr>
          <p:cNvSpPr txBox="1"/>
          <p:nvPr/>
        </p:nvSpPr>
        <p:spPr>
          <a:xfrm>
            <a:off x="1551962" y="611019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6" descr="A bar chart showing the range of section scores for all NHS trusts for Section 1 (Health and social care workers).">
            <a:extLst>
              <a:ext uri="{FF2B5EF4-FFF2-40B4-BE49-F238E27FC236}">
                <a16:creationId xmlns:a16="http://schemas.microsoft.com/office/drawing/2014/main" id="{94A8770A-35BE-C2AB-18E9-1875E8B7909D}"/>
              </a:ext>
            </a:extLst>
          </p:cNvPr>
          <p:cNvGraphicFramePr/>
          <p:nvPr>
            <p:extLst>
              <p:ext uri="{D42A27DB-BD31-4B8C-83A1-F6EECF244321}">
                <p14:modId xmlns:p14="http://schemas.microsoft.com/office/powerpoint/2010/main" val="136192432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5955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Q29" descr="A chart showing how your Trust scored for Q15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483809816"/>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Communication about tests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5" name="Q2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2454450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8D25CCFE-9797-7D7B-017E-FC6226FAF778}"/>
              </a:ext>
            </a:extLst>
          </p:cNvPr>
          <p:cNvGraphicFramePr>
            <a:graphicFrameLocks noGrp="1"/>
          </p:cNvGraphicFramePr>
          <p:nvPr>
            <p:extLst>
              <p:ext uri="{D42A27DB-BD31-4B8C-83A1-F6EECF244321}">
                <p14:modId xmlns:p14="http://schemas.microsoft.com/office/powerpoint/2010/main" val="813916174"/>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4212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7. Hospital environment and facilities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6214215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D_7c0a468a171faac5"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124987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0" name="D_e1637bb907769224" descr="A bar chart showing the bottom five trust results within your region.">
            <a:extLst>
              <a:ext uri="{FF2B5EF4-FFF2-40B4-BE49-F238E27FC236}">
                <a16:creationId xmlns:a16="http://schemas.microsoft.com/office/drawing/2014/main" id="{EEE74270-246B-9D1D-D40E-5ABDF6B301E2}"/>
              </a:ext>
            </a:extLst>
          </p:cNvPr>
          <p:cNvGraphicFramePr/>
          <p:nvPr>
            <p:extLst>
              <p:ext uri="{D42A27DB-BD31-4B8C-83A1-F6EECF244321}">
                <p14:modId xmlns:p14="http://schemas.microsoft.com/office/powerpoint/2010/main" val="3330841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29ACE4EE-8B26-316C-15D7-16BCEF2119CC}"/>
              </a:ext>
            </a:extLst>
          </p:cNvPr>
          <p:cNvSpPr txBox="1"/>
          <p:nvPr/>
        </p:nvSpPr>
        <p:spPr>
          <a:xfrm>
            <a:off x="1551962" y="611019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7" descr="A bar chart showing the range of section scores for all NHS trusts for Section 1 (Health and social care workers).">
            <a:extLst>
              <a:ext uri="{FF2B5EF4-FFF2-40B4-BE49-F238E27FC236}">
                <a16:creationId xmlns:a16="http://schemas.microsoft.com/office/drawing/2014/main" id="{5ECCA306-A727-ACE5-16E5-43329A6F7501}"/>
              </a:ext>
            </a:extLst>
          </p:cNvPr>
          <p:cNvGraphicFramePr/>
          <p:nvPr>
            <p:extLst>
              <p:ext uri="{D42A27DB-BD31-4B8C-83A1-F6EECF244321}">
                <p14:modId xmlns:p14="http://schemas.microsoft.com/office/powerpoint/2010/main" val="409981750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272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30006" y="2972546"/>
            <a:ext cx="6572758"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Urgent and Emergency Care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Q3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69665609"/>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7. Hospital environment and facilities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3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097292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695030496"/>
              </p:ext>
            </p:extLst>
          </p:nvPr>
        </p:nvGraphicFramePr>
        <p:xfrm>
          <a:off x="8542583" y="1767430"/>
          <a:ext cx="3425563" cy="186269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8. Information to support recovery at home</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3816918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D_7c0a468a171faac5"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024541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0" name="D_e1637bb907769224" descr="A bar chart showing the bottom five trust results within your region.">
            <a:extLst>
              <a:ext uri="{FF2B5EF4-FFF2-40B4-BE49-F238E27FC236}">
                <a16:creationId xmlns:a16="http://schemas.microsoft.com/office/drawing/2014/main" id="{EEE74270-246B-9D1D-D40E-5ABDF6B301E2}"/>
              </a:ext>
            </a:extLst>
          </p:cNvPr>
          <p:cNvGraphicFramePr/>
          <p:nvPr>
            <p:extLst>
              <p:ext uri="{D42A27DB-BD31-4B8C-83A1-F6EECF244321}">
                <p14:modId xmlns:p14="http://schemas.microsoft.com/office/powerpoint/2010/main" val="357894151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8F6D3BA1-0326-AAB1-8439-971DD928A708}"/>
              </a:ext>
            </a:extLst>
          </p:cNvPr>
          <p:cNvSpPr txBox="1"/>
          <p:nvPr/>
        </p:nvSpPr>
        <p:spPr>
          <a:xfrm>
            <a:off x="1551962" y="611019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8" descr="A bar chart showing the range of section scores for all NHS trusts for Section 1 (Health and social care workers).">
            <a:extLst>
              <a:ext uri="{FF2B5EF4-FFF2-40B4-BE49-F238E27FC236}">
                <a16:creationId xmlns:a16="http://schemas.microsoft.com/office/drawing/2014/main" id="{F0438F45-CBC1-AC77-BD71-13043317A737}"/>
              </a:ext>
            </a:extLst>
          </p:cNvPr>
          <p:cNvGraphicFramePr/>
          <p:nvPr>
            <p:extLst>
              <p:ext uri="{D42A27DB-BD31-4B8C-83A1-F6EECF244321}">
                <p14:modId xmlns:p14="http://schemas.microsoft.com/office/powerpoint/2010/main" val="16881304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2819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8. Information to support recovery at home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3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2782904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6"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1866906904"/>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7" descr="A chart showing how your Trust scored for Q34 compared with other trusts that took part; using the ‘expected range’ analysis technique. ">
            <a:extLst>
              <a:ext uri="{FF2B5EF4-FFF2-40B4-BE49-F238E27FC236}">
                <a16:creationId xmlns:a16="http://schemas.microsoft.com/office/drawing/2014/main" id="{84149DDF-88E2-4CD6-919B-06988B02ADA0}"/>
              </a:ext>
            </a:extLst>
          </p:cNvPr>
          <p:cNvGraphicFramePr/>
          <p:nvPr>
            <p:extLst>
              <p:ext uri="{D42A27DB-BD31-4B8C-83A1-F6EECF244321}">
                <p14:modId xmlns:p14="http://schemas.microsoft.com/office/powerpoint/2010/main" val="2693920906"/>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8" descr="A chart showing how your Trust scored for Q35 compared with other trusts that took part; using the ‘expected range’ analysis technique. ">
            <a:extLst>
              <a:ext uri="{FF2B5EF4-FFF2-40B4-BE49-F238E27FC236}">
                <a16:creationId xmlns:a16="http://schemas.microsoft.com/office/drawing/2014/main" id="{7E0367F9-F224-49FE-B5E5-DF2669C5A79F}"/>
              </a:ext>
            </a:extLst>
          </p:cNvPr>
          <p:cNvGraphicFramePr/>
          <p:nvPr>
            <p:extLst>
              <p:ext uri="{D42A27DB-BD31-4B8C-83A1-F6EECF244321}">
                <p14:modId xmlns:p14="http://schemas.microsoft.com/office/powerpoint/2010/main" val="3050153718"/>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426794112"/>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05111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9. Support and care after leaving A&amp;E</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3391980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D_7c0a468a171faac5"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596251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0" name="D_e1637bb907769224" descr="A bar chart showing the bottom five trust results within your region.">
            <a:extLst>
              <a:ext uri="{FF2B5EF4-FFF2-40B4-BE49-F238E27FC236}">
                <a16:creationId xmlns:a16="http://schemas.microsoft.com/office/drawing/2014/main" id="{EEE74270-246B-9D1D-D40E-5ABDF6B301E2}"/>
              </a:ext>
            </a:extLst>
          </p:cNvPr>
          <p:cNvGraphicFramePr/>
          <p:nvPr>
            <p:extLst>
              <p:ext uri="{D42A27DB-BD31-4B8C-83A1-F6EECF244321}">
                <p14:modId xmlns:p14="http://schemas.microsoft.com/office/powerpoint/2010/main" val="2839075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DDC1E6AE-07CB-E3B2-26F3-6C8E9A16021E}"/>
              </a:ext>
            </a:extLst>
          </p:cNvPr>
          <p:cNvSpPr txBox="1"/>
          <p:nvPr/>
        </p:nvSpPr>
        <p:spPr>
          <a:xfrm>
            <a:off x="1551962" y="611019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9" descr="A bar chart showing the range of section scores for all NHS trusts for Section 1 (Health and social care workers).">
            <a:extLst>
              <a:ext uri="{FF2B5EF4-FFF2-40B4-BE49-F238E27FC236}">
                <a16:creationId xmlns:a16="http://schemas.microsoft.com/office/drawing/2014/main" id="{04CBF06C-2306-6E63-B551-46C3DA95A469}"/>
              </a:ext>
            </a:extLst>
          </p:cNvPr>
          <p:cNvGraphicFramePr/>
          <p:nvPr>
            <p:extLst>
              <p:ext uri="{D42A27DB-BD31-4B8C-83A1-F6EECF244321}">
                <p14:modId xmlns:p14="http://schemas.microsoft.com/office/powerpoint/2010/main" val="113924104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170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9. Support and care after leaving A&amp;E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835661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40"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51722535"/>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45201847"/>
              </p:ext>
            </p:extLst>
          </p:nvPr>
        </p:nvGraphicFramePr>
        <p:xfrm>
          <a:off x="8542583" y="1767430"/>
          <a:ext cx="3425563" cy="186269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359198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10. Respect and dignity </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9804783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D_7c0a468a171faac5"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409744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0" name="D_e1637bb907769224" descr="A bar chart showing the bottom five trust results within your region.">
            <a:extLst>
              <a:ext uri="{FF2B5EF4-FFF2-40B4-BE49-F238E27FC236}">
                <a16:creationId xmlns:a16="http://schemas.microsoft.com/office/drawing/2014/main" id="{EEE74270-246B-9D1D-D40E-5ABDF6B301E2}"/>
              </a:ext>
            </a:extLst>
          </p:cNvPr>
          <p:cNvGraphicFramePr/>
          <p:nvPr>
            <p:extLst>
              <p:ext uri="{D42A27DB-BD31-4B8C-83A1-F6EECF244321}">
                <p14:modId xmlns:p14="http://schemas.microsoft.com/office/powerpoint/2010/main" val="405240971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0BD3D608-0D36-68AE-4516-87C7B88DFD61}"/>
              </a:ext>
            </a:extLst>
          </p:cNvPr>
          <p:cNvSpPr txBox="1"/>
          <p:nvPr/>
        </p:nvSpPr>
        <p:spPr>
          <a:xfrm>
            <a:off x="1551962" y="611019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10" descr="A bar chart showing the range of section scores for all NHS trusts for Section 1 (Health and social care workers).">
            <a:extLst>
              <a:ext uri="{FF2B5EF4-FFF2-40B4-BE49-F238E27FC236}">
                <a16:creationId xmlns:a16="http://schemas.microsoft.com/office/drawing/2014/main" id="{53F802BC-E857-03CE-7D9F-7F31EBBDB7E0}"/>
              </a:ext>
            </a:extLst>
          </p:cNvPr>
          <p:cNvGraphicFramePr/>
          <p:nvPr>
            <p:extLst>
              <p:ext uri="{D42A27DB-BD31-4B8C-83A1-F6EECF244321}">
                <p14:modId xmlns:p14="http://schemas.microsoft.com/office/powerpoint/2010/main" val="234641683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486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10. Respect and dignity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29990" y="1439959"/>
            <a:ext cx="8246527" cy="1795331"/>
            <a:chOff x="380078" y="1522176"/>
            <a:chExt cx="8246527" cy="1512887"/>
          </a:xfrm>
        </p:grpSpPr>
        <p:graphicFrame>
          <p:nvGraphicFramePr>
            <p:cNvPr id="15" name="Q4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2220039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495053705"/>
              </p:ext>
            </p:extLst>
          </p:nvPr>
        </p:nvGraphicFramePr>
        <p:xfrm>
          <a:off x="8567130" y="2006901"/>
          <a:ext cx="3394879" cy="1338524"/>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441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11. Overall experience</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11294799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D_7c0a468a171faac5"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556140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0" name="D_e1637bb907769224" descr="A bar chart showing the bottom five trust results within your region.">
            <a:extLst>
              <a:ext uri="{FF2B5EF4-FFF2-40B4-BE49-F238E27FC236}">
                <a16:creationId xmlns:a16="http://schemas.microsoft.com/office/drawing/2014/main" id="{EEE74270-246B-9D1D-D40E-5ABDF6B301E2}"/>
              </a:ext>
            </a:extLst>
          </p:cNvPr>
          <p:cNvGraphicFramePr/>
          <p:nvPr>
            <p:extLst>
              <p:ext uri="{D42A27DB-BD31-4B8C-83A1-F6EECF244321}">
                <p14:modId xmlns:p14="http://schemas.microsoft.com/office/powerpoint/2010/main" val="94020763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0BD3D608-0D36-68AE-4516-87C7B88DFD61}"/>
              </a:ext>
            </a:extLst>
          </p:cNvPr>
          <p:cNvSpPr txBox="1"/>
          <p:nvPr/>
        </p:nvSpPr>
        <p:spPr>
          <a:xfrm>
            <a:off x="1551962" y="611019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11" descr="A bar chart showing the range of section scores for all NHS trusts for Section 1 (Health and social care workers).">
            <a:extLst>
              <a:ext uri="{FF2B5EF4-FFF2-40B4-BE49-F238E27FC236}">
                <a16:creationId xmlns:a16="http://schemas.microsoft.com/office/drawing/2014/main" id="{53F802BC-E857-03CE-7D9F-7F31EBBDB7E0}"/>
              </a:ext>
            </a:extLst>
          </p:cNvPr>
          <p:cNvGraphicFramePr/>
          <p:nvPr>
            <p:extLst>
              <p:ext uri="{D42A27DB-BD31-4B8C-83A1-F6EECF244321}">
                <p14:modId xmlns:p14="http://schemas.microsoft.com/office/powerpoint/2010/main" val="25889238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2686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11. Overall experience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29990" y="1439959"/>
            <a:ext cx="8246527" cy="1795331"/>
            <a:chOff x="380078" y="1522176"/>
            <a:chExt cx="8246527" cy="1512887"/>
          </a:xfrm>
        </p:grpSpPr>
        <p:graphicFrame>
          <p:nvGraphicFramePr>
            <p:cNvPr id="15" name="Q4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79569473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512065862"/>
              </p:ext>
            </p:extLst>
          </p:nvPr>
        </p:nvGraphicFramePr>
        <p:xfrm>
          <a:off x="8567130" y="2006901"/>
          <a:ext cx="3394879" cy="1338524"/>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441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06220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Questions </a:t>
            </a:r>
            <a:r>
              <a:rPr lang="en-US" dirty="0"/>
              <a:t>not included in a section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2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6064157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41"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018922343"/>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72262742"/>
              </p:ext>
            </p:extLst>
          </p:nvPr>
        </p:nvGraphicFramePr>
        <p:xfrm>
          <a:off x="8542583" y="1767430"/>
          <a:ext cx="3425563" cy="186269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extBox 1">
            <a:extLst>
              <a:ext uri="{FF2B5EF4-FFF2-40B4-BE49-F238E27FC236}">
                <a16:creationId xmlns:a16="http://schemas.microsoft.com/office/drawing/2014/main" id="{43CA9CE4-761A-AFF5-0512-FB97229FF2BD}"/>
              </a:ext>
            </a:extLst>
          </p:cNvPr>
          <p:cNvSpPr txBox="1"/>
          <p:nvPr/>
        </p:nvSpPr>
        <p:spPr>
          <a:xfrm>
            <a:off x="419970" y="5370792"/>
            <a:ext cx="8723175" cy="954107"/>
          </a:xfrm>
          <a:prstGeom prst="rect">
            <a:avLst/>
          </a:prstGeom>
          <a:noFill/>
        </p:spPr>
        <p:txBody>
          <a:bodyPr wrap="square" rtlCol="0">
            <a:spAutoFit/>
          </a:bodyPr>
          <a:lstStyle/>
          <a:p>
            <a:pPr>
              <a:spcAft>
                <a:spcPts val="600"/>
              </a:spcAft>
            </a:pPr>
            <a:r>
              <a:rPr lang="en-GB" sz="1400" b="1" dirty="0">
                <a:latin typeface="Arial" panose="020B0604020202020204" pitchFamily="34" charset="0"/>
                <a:cs typeface="Arial" panose="020B0604020202020204" pitchFamily="34" charset="0"/>
              </a:rPr>
              <a:t>Question 24 </a:t>
            </a:r>
            <a:r>
              <a:rPr lang="en-GB" sz="1400" dirty="0">
                <a:latin typeface="Arial" panose="020B0604020202020204" pitchFamily="34" charset="0"/>
                <a:cs typeface="Arial" panose="020B0604020202020204" pitchFamily="34" charset="0"/>
              </a:rPr>
              <a:t>is excluded from the section scores due to an insufficient number of responses across many trusts. </a:t>
            </a:r>
            <a:br>
              <a:rPr lang="en-GB" sz="1400" dirty="0">
                <a:latin typeface="Arial" panose="020B0604020202020204" pitchFamily="34" charset="0"/>
                <a:cs typeface="Arial" panose="020B0604020202020204" pitchFamily="34" charset="0"/>
              </a:rPr>
            </a:br>
            <a:r>
              <a:rPr lang="en-GB" sz="1400" b="1" dirty="0">
                <a:latin typeface="Arial" panose="020B0604020202020204" pitchFamily="34" charset="0"/>
                <a:cs typeface="Arial" panose="020B0604020202020204" pitchFamily="34" charset="0"/>
              </a:rPr>
              <a:t>Question 41 </a:t>
            </a:r>
            <a:r>
              <a:rPr lang="en-GB" sz="1400" dirty="0">
                <a:latin typeface="Arial" panose="020B0604020202020204" pitchFamily="34" charset="0"/>
                <a:cs typeface="Arial" panose="020B0604020202020204" pitchFamily="34" charset="0"/>
              </a:rPr>
              <a:t>is excluded from section scores as it relates to patient experience after leaving A&amp;E, which is outside the direct responsibility of the A&amp;E department. Therefore, it is not included in any section scores.</a:t>
            </a:r>
          </a:p>
        </p:txBody>
      </p:sp>
    </p:spTree>
    <p:extLst>
      <p:ext uri="{BB962C8B-B14F-4D97-AF65-F5344CB8AC3E}">
        <p14:creationId xmlns:p14="http://schemas.microsoft.com/office/powerpoint/2010/main" val="158624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164566"/>
            <a:ext cx="11512498" cy="523623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Urgent &amp; Emergency Care (UEC) Survey</a:t>
            </a:r>
            <a:r>
              <a:rPr lang="en-GB" sz="1200" dirty="0">
                <a:latin typeface="Arial" panose="020B0604020202020204" pitchFamily="34" charset="0"/>
                <a:cs typeface="Arial" panose="020B0604020202020204" pitchFamily="34" charset="0"/>
              </a:rPr>
              <a:t> first iteration was in 2003, and since 2012 it has been a biannual survey.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2024 Urgent and Emergency Care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The 2024 survey of people who used UEC services involved 120 NHS trusts with A&amp;E departments (Type 1 service). 70 of these trusts had direct responsibility for running an Urgent Treatment Centre, Urgent Care Centre or Minor Injuries Unit (Type 3 service) and will therefore also receive benchmarked results for their Type 3 services. Two separate questionnaires were used, one for Type 1 services and one for Type 3 services. To access the questionnaires please see the ‘Further Information about the survey’ section below.</a:t>
            </a:r>
          </a:p>
          <a:p>
            <a:pPr>
              <a:spcBef>
                <a:spcPts val="600"/>
              </a:spcBef>
              <a:spcAft>
                <a:spcPts val="600"/>
              </a:spcAft>
            </a:pPr>
            <a:r>
              <a:rPr lang="en-GB" sz="1200" dirty="0">
                <a:latin typeface="Arial" panose="020B0604020202020204" pitchFamily="34" charset="0"/>
                <a:cs typeface="Arial" panose="020B0604020202020204" pitchFamily="34" charset="0"/>
              </a:rPr>
              <a:t>A total of 172,025 urgent and emergency care patients were invited to participate in the survey across 120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35,</a:t>
            </a:r>
            <a:r>
              <a:rPr lang="en-US" sz="1200" dirty="0">
                <a:latin typeface="Arial" panose="020B0604020202020204" pitchFamily="34" charset="0"/>
                <a:cs typeface="Arial" panose="020B0604020202020204" pitchFamily="34" charset="0"/>
              </a:rPr>
              <a:t>670</a:t>
            </a:r>
            <a:r>
              <a:rPr lang="en-US" sz="1200" dirty="0">
                <a:effectLst/>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patients</a:t>
            </a:r>
            <a:r>
              <a:rPr lang="en-US" sz="1200" dirty="0">
                <a:effectLst/>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who attended a Type 1 department,</a:t>
            </a:r>
            <a:r>
              <a:rPr lang="en-US" sz="1200" dirty="0">
                <a:effectLst/>
                <a:latin typeface="Arial" panose="020B0604020202020204" pitchFamily="34" charset="0"/>
                <a:cs typeface="Arial" panose="020B0604020202020204" pitchFamily="34" charset="0"/>
              </a:rPr>
              <a:t> an adjusted response rate of </a:t>
            </a:r>
            <a:r>
              <a:rPr lang="en-US" sz="1200" dirty="0">
                <a:latin typeface="Arial" panose="020B0604020202020204" pitchFamily="34" charset="0"/>
                <a:cs typeface="Arial" panose="020B0604020202020204" pitchFamily="34" charset="0"/>
              </a:rPr>
              <a:t>28</a:t>
            </a:r>
            <a:r>
              <a:rPr lang="en-US" sz="1200" dirty="0">
                <a:effectLst/>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8</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for the survey if they were aged 16 years or older and had attended UEC services during February 2024. 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Trusts responsible for only Type 1 departments created a random sample of 1,250 patients. Trusts that also directly run Type 3 departments sampled 950 patients from Type 1 departments and 580 patients from Type 3 departments totalling 1,530 patients. Questionnaires and reminders were sent to patients between late April 2024 and late July 2024. Fieldwork ended on the 26</a:t>
            </a:r>
            <a:r>
              <a:rPr lang="en-GB" sz="1200" baseline="30000" dirty="0">
                <a:latin typeface="Arial" panose="020B0604020202020204" pitchFamily="34" charset="0"/>
                <a:cs typeface="Arial" panose="020B0604020202020204" pitchFamily="34" charset="0"/>
              </a:rPr>
              <a:t>th</a:t>
            </a:r>
            <a:r>
              <a:rPr lang="en-GB" sz="1200" dirty="0">
                <a:latin typeface="Arial" panose="020B0604020202020204" pitchFamily="34" charset="0"/>
                <a:cs typeface="Arial" panose="020B0604020202020204" pitchFamily="34" charset="0"/>
              </a:rPr>
              <a:t> of July 2024.</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2024 survey has moved from a solely paper-based method to a mixed-mode approach, providing participants with the opportunity to complete an online or a paper questionnaire. The change in methodology provided the opportunity to revise and thoroughly redesign the questionnaire, following current policy and practice. As a result, trend data are not available for the 2024 survey. </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Urgent &amp; Emergency Care Survey please visit the </a:t>
            </a:r>
            <a:r>
              <a:rPr lang="en-GB" sz="1200" dirty="0">
                <a:latin typeface="Arial" panose="020B0604020202020204" pitchFamily="34" charset="0"/>
                <a:cs typeface="Arial" panose="020B0604020202020204" pitchFamily="34" charset="0"/>
                <a:hlinkClick r:id="rId4"/>
              </a:rPr>
              <a:t>UEC page on the 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40</a:t>
            </a:fld>
            <a:r>
              <a:rPr lang="en-GB" sz="900" b="1" dirty="0">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2167661"/>
            <a:ext cx="7418387"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site-level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3582344"/>
            <a:ext cx="7627937" cy="218976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p:txBody>
      </p:sp>
    </p:spTree>
    <p:extLst>
      <p:ext uri="{BB962C8B-B14F-4D97-AF65-F5344CB8AC3E}">
        <p14:creationId xmlns:p14="http://schemas.microsoft.com/office/powerpoint/2010/main" val="240288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dec="http://schemas.microsoft.com/office/drawing/2017/decorative" xmlns:a16="http://schemas.microsoft.com/office/drawing/2014/main"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133D3-B71B-E294-B34A-FA40F8FBC0FD}"/>
            </a:ext>
          </a:extLst>
        </p:cNvPr>
        <p:cNvGrpSpPr/>
        <p:nvPr/>
      </p:nvGrpSpPr>
      <p:grpSpPr>
        <a:xfrm>
          <a:off x="0" y="0"/>
          <a:ext cx="0" cy="0"/>
          <a:chOff x="0" y="0"/>
          <a:chExt cx="0" cy="0"/>
        </a:xfrm>
      </p:grpSpPr>
      <p:sp>
        <p:nvSpPr>
          <p:cNvPr id="7" name="Title 4">
            <a:extLst>
              <a:ext uri="{FF2B5EF4-FFF2-40B4-BE49-F238E27FC236}">
                <a16:creationId xmlns:a16="http://schemas.microsoft.com/office/drawing/2014/main" id="{77FB0098-D5C9-8CBE-DCB4-C9F50425ABD7}"/>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Were you told why you had to wait with the ambulance crew?</a:t>
            </a:r>
          </a:p>
        </p:txBody>
      </p:sp>
      <p:sp>
        <p:nvSpPr>
          <p:cNvPr id="76" name="Slide Number Placeholder 1">
            <a:extLst>
              <a:ext uri="{FF2B5EF4-FFF2-40B4-BE49-F238E27FC236}">
                <a16:creationId xmlns:a16="http://schemas.microsoft.com/office/drawing/2014/main" id="{94C6A4D2-50FE-A15A-31E7-64F9989195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E64CBEDD-3B55-6E9E-9F63-3C37CA755430}"/>
              </a:ext>
              <a:ext uri="{C183D7F6-B498-43B3-948B-1728B52AA6E4}">
                <adec:decorative xmlns:adec="http://schemas.microsoft.com/office/drawing/2017/decorative" val="1"/>
              </a:ext>
            </a:extLst>
          </p:cNvPr>
          <p:cNvCxnSpPr>
            <a:cxnSpLocks/>
          </p:cNvCxnSpPr>
          <p:nvPr/>
        </p:nvCxnSpPr>
        <p:spPr>
          <a:xfrm>
            <a:off x="6069916" y="553477"/>
            <a:ext cx="23903" cy="6100366"/>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00ABBFB-4541-BF91-C37D-73E9E2CC95F0}"/>
              </a:ext>
            </a:extLst>
          </p:cNvPr>
          <p:cNvSpPr txBox="1"/>
          <p:nvPr/>
        </p:nvSpPr>
        <p:spPr>
          <a:xfrm>
            <a:off x="6340876" y="576617"/>
            <a:ext cx="2673900" cy="338554"/>
          </a:xfrm>
          <a:prstGeom prst="rect">
            <a:avLst/>
          </a:prstGeom>
          <a:solidFill>
            <a:srgbClr val="6D276A"/>
          </a:solidFill>
        </p:spPr>
        <p:txBody>
          <a:bodyPr wrap="square" rtlCol="0">
            <a:spAutoFit/>
          </a:bodyPr>
          <a:lstStyle/>
          <a:p>
            <a:r>
              <a:rPr lang="en-GB" sz="1600" b="1" dirty="0">
                <a:solidFill>
                  <a:schemeClr val="bg1"/>
                </a:solidFill>
                <a:latin typeface="Arial" panose="020B0604020202020204" pitchFamily="34" charset="0"/>
                <a:cs typeface="Arial" panose="020B0604020202020204" pitchFamily="34" charset="0"/>
              </a:rPr>
              <a:t>Section 2. Waiting</a:t>
            </a:r>
          </a:p>
        </p:txBody>
      </p:sp>
      <p:sp>
        <p:nvSpPr>
          <p:cNvPr id="6" name="Title 39">
            <a:extLst>
              <a:ext uri="{FF2B5EF4-FFF2-40B4-BE49-F238E27FC236}">
                <a16:creationId xmlns:a16="http://schemas.microsoft.com/office/drawing/2014/main" id="{E0AF1D6F-6B3E-F727-F9D1-3D2DABC86C85}"/>
              </a:ext>
            </a:extLst>
          </p:cNvPr>
          <p:cNvSpPr txBox="1">
            <a:spLocks/>
          </p:cNvSpPr>
          <p:nvPr/>
        </p:nvSpPr>
        <p:spPr>
          <a:xfrm>
            <a:off x="242184" y="576617"/>
            <a:ext cx="267390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Arrival</a:t>
            </a:r>
          </a:p>
        </p:txBody>
      </p:sp>
      <p:sp>
        <p:nvSpPr>
          <p:cNvPr id="8" name="Title 6">
            <a:extLst>
              <a:ext uri="{FF2B5EF4-FFF2-40B4-BE49-F238E27FC236}">
                <a16:creationId xmlns:a16="http://schemas.microsoft.com/office/drawing/2014/main" id="{14F6B753-2F81-C801-60F1-84195EE2652A}"/>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0" name="Table 3" descr="A chart key showing the expected range benchmark bandings.">
            <a:extLst>
              <a:ext uri="{FF2B5EF4-FFF2-40B4-BE49-F238E27FC236}">
                <a16:creationId xmlns:a16="http://schemas.microsoft.com/office/drawing/2014/main" id="{2B17812A-A0A0-9BF2-E865-C6A905BD20E1}"/>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dirty="0">
                          <a:latin typeface="Arial" panose="020B0604020202020204" pitchFamily="34" charset="0"/>
                          <a:cs typeface="Arial" panose="020B0604020202020204" pitchFamily="34" charset="0"/>
                        </a:rPr>
                        <a:t>Much worse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About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1" name="TextBox 10">
            <a:extLst>
              <a:ext uri="{FF2B5EF4-FFF2-40B4-BE49-F238E27FC236}">
                <a16:creationId xmlns:a16="http://schemas.microsoft.com/office/drawing/2014/main" id="{8F110D4C-1766-0A35-945D-70DC79138683}"/>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itle 4">
            <a:extLst>
              <a:ext uri="{FF2B5EF4-FFF2-40B4-BE49-F238E27FC236}">
                <a16:creationId xmlns:a16="http://schemas.microsoft.com/office/drawing/2014/main" id="{A732A3A0-42D4-818F-11EF-1707E66600CC}"/>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After your first assessment, did the nurse or doctor tell you what would happen next?</a:t>
            </a:r>
          </a:p>
        </p:txBody>
      </p:sp>
      <p:sp>
        <p:nvSpPr>
          <p:cNvPr id="4" name="TextBox 3">
            <a:extLst>
              <a:ext uri="{FF2B5EF4-FFF2-40B4-BE49-F238E27FC236}">
                <a16:creationId xmlns:a16="http://schemas.microsoft.com/office/drawing/2014/main" id="{5C239322-6A40-8BF1-016A-E79D4F61ACC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itle 6">
            <a:extLst>
              <a:ext uri="{FF2B5EF4-FFF2-40B4-BE49-F238E27FC236}">
                <a16:creationId xmlns:a16="http://schemas.microsoft.com/office/drawing/2014/main" id="{10689531-80ED-D115-1DFB-DBD99D07206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Table 3" descr="A chart key showing the expected range benchmark bandings.">
            <a:extLst>
              <a:ext uri="{FF2B5EF4-FFF2-40B4-BE49-F238E27FC236}">
                <a16:creationId xmlns:a16="http://schemas.microsoft.com/office/drawing/2014/main" id="{3CCF96BA-C915-A7A6-E977-8F211C659F27}"/>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dirty="0">
                          <a:latin typeface="Arial" panose="020B0604020202020204" pitchFamily="34" charset="0"/>
                          <a:cs typeface="Arial" panose="020B0604020202020204" pitchFamily="34" charset="0"/>
                        </a:rPr>
                        <a:t>Much worse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About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4" name="TextBox 13">
            <a:extLst>
              <a:ext uri="{FF2B5EF4-FFF2-40B4-BE49-F238E27FC236}">
                <a16:creationId xmlns:a16="http://schemas.microsoft.com/office/drawing/2014/main" id="{F0C05831-F89A-90F8-0ECB-FD7B890BC4B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5" name="TextBox 14">
            <a:extLst>
              <a:ext uri="{FF2B5EF4-FFF2-40B4-BE49-F238E27FC236}">
                <a16:creationId xmlns:a16="http://schemas.microsoft.com/office/drawing/2014/main" id="{F6D8C440-3710-2C5D-C2C8-229830BC3A0B}"/>
              </a:ext>
            </a:extLst>
          </p:cNvPr>
          <p:cNvSpPr txBox="1"/>
          <p:nvPr/>
        </p:nvSpPr>
        <p:spPr>
          <a:xfrm>
            <a:off x="6337122" y="6204975"/>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113B0BF6-2DAC-8588-F49B-3DD4C1A81B91}"/>
              </a:ext>
            </a:extLst>
          </p:cNvPr>
          <p:cNvGraphicFramePr>
            <a:graphicFrameLocks/>
          </p:cNvGraphicFramePr>
          <p:nvPr>
            <p:extLst>
              <p:ext uri="{D42A27DB-BD31-4B8C-83A1-F6EECF244321}">
                <p14:modId xmlns:p14="http://schemas.microsoft.com/office/powerpoint/2010/main" val="48763842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2" descr="A bar chart showing the question scores for sites within your trust. The colour of the chart corresponds with the legend above.">
            <a:extLst>
              <a:ext uri="{FF2B5EF4-FFF2-40B4-BE49-F238E27FC236}">
                <a16:creationId xmlns:a16="http://schemas.microsoft.com/office/drawing/2014/main" id="{16B72F09-04A3-8DA4-4E77-3ED932BAEDC1}"/>
              </a:ext>
            </a:extLst>
          </p:cNvPr>
          <p:cNvGraphicFramePr>
            <a:graphicFrameLocks/>
          </p:cNvGraphicFramePr>
          <p:nvPr>
            <p:extLst>
              <p:ext uri="{D42A27DB-BD31-4B8C-83A1-F6EECF244321}">
                <p14:modId xmlns:p14="http://schemas.microsoft.com/office/powerpoint/2010/main" val="2339116601"/>
              </p:ext>
            </p:extLst>
          </p:nvPr>
        </p:nvGraphicFramePr>
        <p:xfrm>
          <a:off x="5996366"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9487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Were you informed how long you would have to wait to be examined or treated?</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a:off x="6069916" y="553477"/>
            <a:ext cx="23903" cy="6100366"/>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F5112B1-6B59-4CED-AC8E-D91C5921F38F}"/>
              </a:ext>
            </a:extLst>
          </p:cNvPr>
          <p:cNvSpPr txBox="1"/>
          <p:nvPr/>
        </p:nvSpPr>
        <p:spPr>
          <a:xfrm>
            <a:off x="6340876" y="576617"/>
            <a:ext cx="2673900" cy="338554"/>
          </a:xfrm>
          <a:prstGeom prst="rect">
            <a:avLst/>
          </a:prstGeom>
          <a:solidFill>
            <a:srgbClr val="6D276A"/>
          </a:solidFill>
        </p:spPr>
        <p:txBody>
          <a:bodyPr wrap="square" rtlCol="0">
            <a:spAutoFit/>
          </a:bodyPr>
          <a:lstStyle/>
          <a:p>
            <a:r>
              <a:rPr lang="en-GB" sz="1600" b="1" dirty="0">
                <a:solidFill>
                  <a:schemeClr val="bg1"/>
                </a:solidFill>
                <a:latin typeface="Arial" panose="020B0604020202020204" pitchFamily="34" charset="0"/>
                <a:cs typeface="Arial" panose="020B0604020202020204" pitchFamily="34" charset="0"/>
              </a:rPr>
              <a:t>Section 2. Waiting</a:t>
            </a:r>
          </a:p>
        </p:txBody>
      </p: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267390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Waiting</a:t>
            </a:r>
          </a:p>
        </p:txBody>
      </p:sp>
      <p:sp>
        <p:nvSpPr>
          <p:cNvPr id="8" name="Title 6">
            <a:extLst>
              <a:ext uri="{FF2B5EF4-FFF2-40B4-BE49-F238E27FC236}">
                <a16:creationId xmlns:a16="http://schemas.microsoft.com/office/drawing/2014/main" id="{C6652886-F1B5-DFEB-7C64-17AF9B6AF75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0" name="Table 3" descr="A chart key showing the expected range benchmark bandings.">
            <a:extLst>
              <a:ext uri="{FF2B5EF4-FFF2-40B4-BE49-F238E27FC236}">
                <a16:creationId xmlns:a16="http://schemas.microsoft.com/office/drawing/2014/main" id="{C88B98DA-F85A-E780-7994-2A55FB360A86}"/>
              </a:ext>
            </a:extLst>
          </p:cNvPr>
          <p:cNvGraphicFramePr>
            <a:graphicFrameLocks noGrp="1"/>
          </p:cNvGraphicFramePr>
          <p:nvPr>
            <p:extLst>
              <p:ext uri="{D42A27DB-BD31-4B8C-83A1-F6EECF244321}">
                <p14:modId xmlns:p14="http://schemas.microsoft.com/office/powerpoint/2010/main" val="609553099"/>
              </p:ext>
            </p:extLst>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dirty="0">
                          <a:latin typeface="Arial" panose="020B0604020202020204" pitchFamily="34" charset="0"/>
                          <a:cs typeface="Arial" panose="020B0604020202020204" pitchFamily="34" charset="0"/>
                        </a:rPr>
                        <a:t>Much worse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About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1" name="TextBox 10">
            <a:extLst>
              <a:ext uri="{FF2B5EF4-FFF2-40B4-BE49-F238E27FC236}">
                <a16:creationId xmlns:a16="http://schemas.microsoft.com/office/drawing/2014/main" id="{8596108C-986F-B47B-37F0-791BB4AAF736}"/>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1400" b="1" dirty="0">
                <a:solidFill>
                  <a:srgbClr val="6D276A"/>
                </a:solidFill>
                <a:latin typeface="Arial"/>
                <a:ea typeface="+mj-ea"/>
                <a:cs typeface="+mj-cs"/>
              </a:rPr>
              <a:t>Q14</a:t>
            </a:r>
            <a:r>
              <a:rPr kumimoji="0" lang="en-GB" sz="1400" b="1" i="0" u="none" strike="noStrike" kern="1200" cap="none" spc="0" normalizeH="0" baseline="0" noProof="0" dirty="0">
                <a:ln>
                  <a:noFill/>
                </a:ln>
                <a:solidFill>
                  <a:srgbClr val="6D276A"/>
                </a:solidFill>
                <a:effectLst/>
                <a:uLnTx/>
                <a:uFillTx/>
                <a:latin typeface="Arial"/>
                <a:ea typeface="+mj-ea"/>
                <a:cs typeface="+mj-cs"/>
              </a:rPr>
              <a:t>. Were you kept updated on how long your wait would be?</a:t>
            </a:r>
          </a:p>
        </p:txBody>
      </p:sp>
      <p:sp>
        <p:nvSpPr>
          <p:cNvPr id="4" name="TextBox 3">
            <a:extLst>
              <a:ext uri="{FF2B5EF4-FFF2-40B4-BE49-F238E27FC236}">
                <a16:creationId xmlns:a16="http://schemas.microsoft.com/office/drawing/2014/main" id="{34AA8BD7-5267-7803-576C-558C04D56B5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itle 6">
            <a:extLst>
              <a:ext uri="{FF2B5EF4-FFF2-40B4-BE49-F238E27FC236}">
                <a16:creationId xmlns:a16="http://schemas.microsoft.com/office/drawing/2014/main" id="{D4C6414F-D4B0-8C4F-75BE-A12540762B81}"/>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Table 3" descr="A chart key showing the expected range benchmark bandings.">
            <a:extLst>
              <a:ext uri="{FF2B5EF4-FFF2-40B4-BE49-F238E27FC236}">
                <a16:creationId xmlns:a16="http://schemas.microsoft.com/office/drawing/2014/main" id="{E22E5863-50F1-E27F-158B-7E89AE99C239}"/>
              </a:ext>
            </a:extLst>
          </p:cNvPr>
          <p:cNvGraphicFramePr>
            <a:graphicFrameLocks noGrp="1"/>
          </p:cNvGraphicFramePr>
          <p:nvPr>
            <p:extLst>
              <p:ext uri="{D42A27DB-BD31-4B8C-83A1-F6EECF244321}">
                <p14:modId xmlns:p14="http://schemas.microsoft.com/office/powerpoint/2010/main" val="1952807137"/>
              </p:ext>
            </p:extLst>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dirty="0">
                          <a:latin typeface="Arial" panose="020B0604020202020204" pitchFamily="34" charset="0"/>
                          <a:cs typeface="Arial" panose="020B0604020202020204" pitchFamily="34" charset="0"/>
                        </a:rPr>
                        <a:t>Much worse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About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4" name="TextBox 13">
            <a:extLst>
              <a:ext uri="{FF2B5EF4-FFF2-40B4-BE49-F238E27FC236}">
                <a16:creationId xmlns:a16="http://schemas.microsoft.com/office/drawing/2014/main" id="{775F3687-B037-DF31-9312-1044A2B4565D}"/>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5" name="TextBox 14">
            <a:extLst>
              <a:ext uri="{FF2B5EF4-FFF2-40B4-BE49-F238E27FC236}">
                <a16:creationId xmlns:a16="http://schemas.microsoft.com/office/drawing/2014/main" id="{93B22F80-B0EA-7DEA-0224-BFA4BBA4789A}"/>
              </a:ext>
            </a:extLst>
          </p:cNvPr>
          <p:cNvSpPr txBox="1"/>
          <p:nvPr/>
        </p:nvSpPr>
        <p:spPr>
          <a:xfrm>
            <a:off x="6337122" y="6204975"/>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 name="Q13" descr="A bar chart showing the question scores for sites within your trust. The colour of the chart corresponds with the legend above.">
            <a:extLst>
              <a:ext uri="{FF2B5EF4-FFF2-40B4-BE49-F238E27FC236}">
                <a16:creationId xmlns:a16="http://schemas.microsoft.com/office/drawing/2014/main" id="{1906ECA9-EB16-BFFD-0EF2-DE9731B9FE32}"/>
              </a:ext>
            </a:extLst>
          </p:cNvPr>
          <p:cNvGraphicFramePr>
            <a:graphicFrameLocks/>
          </p:cNvGraphicFramePr>
          <p:nvPr>
            <p:extLst>
              <p:ext uri="{D42A27DB-BD31-4B8C-83A1-F6EECF244321}">
                <p14:modId xmlns:p14="http://schemas.microsoft.com/office/powerpoint/2010/main" val="115452913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4" descr="A bar chart showing the question scores for sites within your trust. The colour of the chart corresponds with the legend above.">
            <a:extLst>
              <a:ext uri="{FF2B5EF4-FFF2-40B4-BE49-F238E27FC236}">
                <a16:creationId xmlns:a16="http://schemas.microsoft.com/office/drawing/2014/main" id="{945151DB-D40F-8523-68E7-F4575E50AB4D}"/>
              </a:ext>
            </a:extLst>
          </p:cNvPr>
          <p:cNvGraphicFramePr>
            <a:graphicFrameLocks/>
          </p:cNvGraphicFramePr>
          <p:nvPr>
            <p:extLst>
              <p:ext uri="{D42A27DB-BD31-4B8C-83A1-F6EECF244321}">
                <p14:modId xmlns:p14="http://schemas.microsoft.com/office/powerpoint/2010/main" val="3211169995"/>
              </p:ext>
            </p:extLst>
          </p:nvPr>
        </p:nvGraphicFramePr>
        <p:xfrm>
          <a:off x="5996366"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3646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While you were waiting, were you able to get help with your condition or symptoms from a member of staff?</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a:off x="6069916" y="553477"/>
            <a:ext cx="23903" cy="6100366"/>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F5112B1-6B59-4CED-AC8E-D91C5921F38F}"/>
              </a:ext>
            </a:extLst>
          </p:cNvPr>
          <p:cNvSpPr txBox="1"/>
          <p:nvPr/>
        </p:nvSpPr>
        <p:spPr>
          <a:xfrm>
            <a:off x="6340876" y="576617"/>
            <a:ext cx="2673900" cy="338554"/>
          </a:xfrm>
          <a:prstGeom prst="rect">
            <a:avLst/>
          </a:prstGeom>
          <a:solidFill>
            <a:srgbClr val="6D276A"/>
          </a:solidFill>
        </p:spPr>
        <p:txBody>
          <a:bodyPr wrap="square" rtlCol="0">
            <a:spAutoFit/>
          </a:bodyPr>
          <a:lstStyle/>
          <a:p>
            <a:r>
              <a:rPr lang="en-GB" sz="1600" b="1" dirty="0">
                <a:solidFill>
                  <a:schemeClr val="bg1"/>
                </a:solidFill>
                <a:latin typeface="Arial" panose="020B0604020202020204" pitchFamily="34" charset="0"/>
                <a:cs typeface="Arial" panose="020B0604020202020204" pitchFamily="34" charset="0"/>
              </a:rPr>
              <a:t>Section 3. Privacy</a:t>
            </a:r>
          </a:p>
        </p:txBody>
      </p: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267390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Waiting</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Were you given enough privacy when discussing your condition with the receptionist?</a:t>
            </a:r>
          </a:p>
        </p:txBody>
      </p:sp>
      <p:sp>
        <p:nvSpPr>
          <p:cNvPr id="3" name="Title 6">
            <a:extLst>
              <a:ext uri="{FF2B5EF4-FFF2-40B4-BE49-F238E27FC236}">
                <a16:creationId xmlns:a16="http://schemas.microsoft.com/office/drawing/2014/main" id="{4C0C491D-D00E-1C7F-7CB5-0E9E098501C7}"/>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E84C4FDB-E203-7EE4-50DC-35B010ED47A8}"/>
              </a:ext>
            </a:extLst>
          </p:cNvPr>
          <p:cNvGraphicFramePr>
            <a:graphicFrameLocks noGrp="1"/>
          </p:cNvGraphicFramePr>
          <p:nvPr>
            <p:extLst>
              <p:ext uri="{D42A27DB-BD31-4B8C-83A1-F6EECF244321}">
                <p14:modId xmlns:p14="http://schemas.microsoft.com/office/powerpoint/2010/main" val="3064369923"/>
              </p:ext>
            </p:extLst>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dirty="0">
                          <a:latin typeface="Arial" panose="020B0604020202020204" pitchFamily="34" charset="0"/>
                          <a:cs typeface="Arial" panose="020B0604020202020204" pitchFamily="34" charset="0"/>
                        </a:rPr>
                        <a:t>Much worse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About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8BD0578E-E65F-942C-1937-57CC72110E81}"/>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0B0BD608-8907-FB1E-6E2C-ACC06DB4741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B307A22-2583-22DD-65E1-DBA03D324747}"/>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9683F0E-D3AD-985F-79DF-2CE8586F5CE3}"/>
              </a:ext>
            </a:extLst>
          </p:cNvPr>
          <p:cNvGraphicFramePr>
            <a:graphicFrameLocks noGrp="1"/>
          </p:cNvGraphicFramePr>
          <p:nvPr>
            <p:extLst>
              <p:ext uri="{D42A27DB-BD31-4B8C-83A1-F6EECF244321}">
                <p14:modId xmlns:p14="http://schemas.microsoft.com/office/powerpoint/2010/main" val="1113938052"/>
              </p:ext>
            </p:extLst>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dirty="0">
                          <a:latin typeface="Arial" panose="020B0604020202020204" pitchFamily="34" charset="0"/>
                          <a:cs typeface="Arial" panose="020B0604020202020204" pitchFamily="34" charset="0"/>
                        </a:rPr>
                        <a:t>Much worse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About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838FF194-44A7-6A26-0406-6AFC13FF9CAA}"/>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28509E82-CBAA-7F94-DDF1-A5BC9CF5E46F}"/>
              </a:ext>
            </a:extLst>
          </p:cNvPr>
          <p:cNvSpPr txBox="1"/>
          <p:nvPr/>
        </p:nvSpPr>
        <p:spPr>
          <a:xfrm>
            <a:off x="6337122" y="6204975"/>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 name="Q15" descr="A bar chart showing the question scores for sites within your trust. The colour of the chart corresponds with the legend above.">
            <a:extLst>
              <a:ext uri="{FF2B5EF4-FFF2-40B4-BE49-F238E27FC236}">
                <a16:creationId xmlns:a16="http://schemas.microsoft.com/office/drawing/2014/main" id="{0081D736-F1C9-A68B-633C-E37FA8065C9B}"/>
              </a:ext>
            </a:extLst>
          </p:cNvPr>
          <p:cNvGraphicFramePr>
            <a:graphicFrameLocks/>
          </p:cNvGraphicFramePr>
          <p:nvPr>
            <p:extLst>
              <p:ext uri="{D42A27DB-BD31-4B8C-83A1-F6EECF244321}">
                <p14:modId xmlns:p14="http://schemas.microsoft.com/office/powerpoint/2010/main" val="271902281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10" descr="A bar chart showing the question scores for sites within your trust. The colour of the chart corresponds with the legend above.">
            <a:extLst>
              <a:ext uri="{FF2B5EF4-FFF2-40B4-BE49-F238E27FC236}">
                <a16:creationId xmlns:a16="http://schemas.microsoft.com/office/drawing/2014/main" id="{F8B36B7A-3962-E6FE-0881-94F06282CC50}"/>
              </a:ext>
            </a:extLst>
          </p:cNvPr>
          <p:cNvGraphicFramePr>
            <a:graphicFrameLocks/>
          </p:cNvGraphicFramePr>
          <p:nvPr>
            <p:extLst>
              <p:ext uri="{D42A27DB-BD31-4B8C-83A1-F6EECF244321}">
                <p14:modId xmlns:p14="http://schemas.microsoft.com/office/powerpoint/2010/main" val="2359370763"/>
              </p:ext>
            </p:extLst>
          </p:nvPr>
        </p:nvGraphicFramePr>
        <p:xfrm>
          <a:off x="5996366"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887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Were you given enough privacy when being examined or treated?</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a:off x="6069916" y="553477"/>
            <a:ext cx="23903" cy="6100366"/>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F5112B1-6B59-4CED-AC8E-D91C5921F38F}"/>
              </a:ext>
            </a:extLst>
          </p:cNvPr>
          <p:cNvSpPr txBox="1"/>
          <p:nvPr/>
        </p:nvSpPr>
        <p:spPr>
          <a:xfrm>
            <a:off x="6340876" y="576617"/>
            <a:ext cx="4813079" cy="338554"/>
          </a:xfrm>
          <a:prstGeom prst="rect">
            <a:avLst/>
          </a:prstGeom>
          <a:solidFill>
            <a:srgbClr val="6D276A"/>
          </a:solidFill>
        </p:spPr>
        <p:txBody>
          <a:bodyPr wrap="square" rtlCol="0">
            <a:spAutoFit/>
          </a:bodyPr>
          <a:lstStyle/>
          <a:p>
            <a:r>
              <a:rPr lang="en-GB" sz="1600" b="1" dirty="0">
                <a:solidFill>
                  <a:schemeClr val="bg1"/>
                </a:solidFill>
                <a:latin typeface="Arial" panose="020B0604020202020204" pitchFamily="34" charset="0"/>
                <a:cs typeface="Arial" panose="020B0604020202020204" pitchFamily="34" charset="0"/>
              </a:rPr>
              <a:t>Section 4. Interactions with doctors and nurses</a:t>
            </a:r>
          </a:p>
        </p:txBody>
      </p: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1948925"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Privacy</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Did you have enough time to discuss your condition and treatment with the doctor or nurse?</a:t>
            </a:r>
          </a:p>
        </p:txBody>
      </p:sp>
      <p:sp>
        <p:nvSpPr>
          <p:cNvPr id="3" name="Title 6">
            <a:extLst>
              <a:ext uri="{FF2B5EF4-FFF2-40B4-BE49-F238E27FC236}">
                <a16:creationId xmlns:a16="http://schemas.microsoft.com/office/drawing/2014/main" id="{60F58DA5-C986-DA5B-5E45-34A68516F286}"/>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424EB7A3-9CF9-AE64-DE13-9E1AC69B64A8}"/>
              </a:ext>
            </a:extLst>
          </p:cNvPr>
          <p:cNvGraphicFramePr>
            <a:graphicFrameLocks noGrp="1"/>
          </p:cNvGraphicFramePr>
          <p:nvPr>
            <p:extLst>
              <p:ext uri="{D42A27DB-BD31-4B8C-83A1-F6EECF244321}">
                <p14:modId xmlns:p14="http://schemas.microsoft.com/office/powerpoint/2010/main" val="3064369923"/>
              </p:ext>
            </p:extLst>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dirty="0">
                          <a:latin typeface="Arial" panose="020B0604020202020204" pitchFamily="34" charset="0"/>
                          <a:cs typeface="Arial" panose="020B0604020202020204" pitchFamily="34" charset="0"/>
                        </a:rPr>
                        <a:t>Much worse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About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F0C58223-164D-9AA2-9DEB-9AFF551F5C95}"/>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0A655B3A-41DD-53DE-300C-B2371BADBBAA}"/>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800D99EC-778F-0DB7-7D1D-504948206F4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D85F29DD-5D87-5FFB-E5F7-54A44C858497}"/>
              </a:ext>
            </a:extLst>
          </p:cNvPr>
          <p:cNvGraphicFramePr>
            <a:graphicFrameLocks noGrp="1"/>
          </p:cNvGraphicFramePr>
          <p:nvPr>
            <p:extLst>
              <p:ext uri="{D42A27DB-BD31-4B8C-83A1-F6EECF244321}">
                <p14:modId xmlns:p14="http://schemas.microsoft.com/office/powerpoint/2010/main" val="1113938052"/>
              </p:ext>
            </p:extLst>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dirty="0">
                          <a:latin typeface="Arial" panose="020B0604020202020204" pitchFamily="34" charset="0"/>
                          <a:cs typeface="Arial" panose="020B0604020202020204" pitchFamily="34" charset="0"/>
                        </a:rPr>
                        <a:t>Much worse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About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B807DECF-8A1F-1695-EFE4-1DCF5C346CC0}"/>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D4A5B027-CF62-B418-8FA4-2639B3FB2263}"/>
              </a:ext>
            </a:extLst>
          </p:cNvPr>
          <p:cNvSpPr txBox="1"/>
          <p:nvPr/>
        </p:nvSpPr>
        <p:spPr>
          <a:xfrm>
            <a:off x="6337122" y="6204975"/>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 name="Q25" descr="A bar chart showing the question scores for sites within your trust. The colour of the chart corresponds with the legend above.">
            <a:extLst>
              <a:ext uri="{FF2B5EF4-FFF2-40B4-BE49-F238E27FC236}">
                <a16:creationId xmlns:a16="http://schemas.microsoft.com/office/drawing/2014/main" id="{F1643346-95E2-379B-2D88-405B5D802696}"/>
              </a:ext>
            </a:extLst>
          </p:cNvPr>
          <p:cNvGraphicFramePr>
            <a:graphicFrameLocks/>
          </p:cNvGraphicFramePr>
          <p:nvPr>
            <p:extLst>
              <p:ext uri="{D42A27DB-BD31-4B8C-83A1-F6EECF244321}">
                <p14:modId xmlns:p14="http://schemas.microsoft.com/office/powerpoint/2010/main" val="67286655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17" descr="A bar chart showing the question scores for sites within your trust. The colour of the chart corresponds with the legend above.">
            <a:extLst>
              <a:ext uri="{FF2B5EF4-FFF2-40B4-BE49-F238E27FC236}">
                <a16:creationId xmlns:a16="http://schemas.microsoft.com/office/drawing/2014/main" id="{839A6A18-3FDC-96BE-B417-459A0321C304}"/>
              </a:ext>
            </a:extLst>
          </p:cNvPr>
          <p:cNvGraphicFramePr>
            <a:graphicFrameLocks/>
          </p:cNvGraphicFramePr>
          <p:nvPr>
            <p:extLst>
              <p:ext uri="{D42A27DB-BD31-4B8C-83A1-F6EECF244321}">
                <p14:modId xmlns:p14="http://schemas.microsoft.com/office/powerpoint/2010/main" val="3503230882"/>
              </p:ext>
            </p:extLst>
          </p:nvPr>
        </p:nvGraphicFramePr>
        <p:xfrm>
          <a:off x="5996366"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8019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While you were in A&amp;E, did a doctor or nurse explain your condition and treatment in a way you could understand?</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a:off x="6069916" y="553477"/>
            <a:ext cx="23903" cy="6100366"/>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Did the doctors and nurses listen to what you had to say?</a:t>
            </a:r>
          </a:p>
        </p:txBody>
      </p:sp>
      <p:sp>
        <p:nvSpPr>
          <p:cNvPr id="3" name="TextBox 2">
            <a:extLst>
              <a:ext uri="{FF2B5EF4-FFF2-40B4-BE49-F238E27FC236}">
                <a16:creationId xmlns:a16="http://schemas.microsoft.com/office/drawing/2014/main" id="{75307069-9488-6ED0-DB1B-046FFD69730F}"/>
              </a:ext>
            </a:extLst>
          </p:cNvPr>
          <p:cNvSpPr txBox="1"/>
          <p:nvPr/>
        </p:nvSpPr>
        <p:spPr>
          <a:xfrm>
            <a:off x="240867" y="553159"/>
            <a:ext cx="4771080" cy="338554"/>
          </a:xfrm>
          <a:prstGeom prst="rect">
            <a:avLst/>
          </a:prstGeom>
          <a:solidFill>
            <a:srgbClr val="6D276A"/>
          </a:solidFill>
        </p:spPr>
        <p:txBody>
          <a:bodyPr wrap="square" rtlCol="0">
            <a:spAutoFit/>
          </a:bodyPr>
          <a:lstStyle/>
          <a:p>
            <a:r>
              <a:rPr lang="en-GB" sz="1600" b="1" dirty="0">
                <a:solidFill>
                  <a:schemeClr val="bg1"/>
                </a:solidFill>
                <a:latin typeface="Arial" panose="020B0604020202020204" pitchFamily="34" charset="0"/>
                <a:cs typeface="Arial" panose="020B0604020202020204" pitchFamily="34" charset="0"/>
              </a:rPr>
              <a:t>Section 4. Interactions with doctors and nurses</a:t>
            </a:r>
          </a:p>
        </p:txBody>
      </p:sp>
      <p:sp>
        <p:nvSpPr>
          <p:cNvPr id="4" name="TextBox 3">
            <a:extLst>
              <a:ext uri="{FF2B5EF4-FFF2-40B4-BE49-F238E27FC236}">
                <a16:creationId xmlns:a16="http://schemas.microsoft.com/office/drawing/2014/main" id="{89C25F1B-D709-2C39-B93B-93C5C57B3FCB}"/>
              </a:ext>
            </a:extLst>
          </p:cNvPr>
          <p:cNvSpPr txBox="1"/>
          <p:nvPr/>
        </p:nvSpPr>
        <p:spPr>
          <a:xfrm>
            <a:off x="6340877" y="576617"/>
            <a:ext cx="4780548" cy="338554"/>
          </a:xfrm>
          <a:prstGeom prst="rect">
            <a:avLst/>
          </a:prstGeom>
          <a:solidFill>
            <a:srgbClr val="6D276A"/>
          </a:solidFill>
        </p:spPr>
        <p:txBody>
          <a:bodyPr wrap="square" rtlCol="0">
            <a:spAutoFit/>
          </a:bodyPr>
          <a:lstStyle/>
          <a:p>
            <a:r>
              <a:rPr lang="en-GB" sz="1600" b="1" dirty="0">
                <a:solidFill>
                  <a:schemeClr val="bg1"/>
                </a:solidFill>
                <a:latin typeface="Arial" panose="020B0604020202020204" pitchFamily="34" charset="0"/>
                <a:cs typeface="Arial" panose="020B0604020202020204" pitchFamily="34" charset="0"/>
              </a:rPr>
              <a:t>Section 4. Interactions with doctors and nurses</a:t>
            </a:r>
          </a:p>
        </p:txBody>
      </p:sp>
      <p:sp>
        <p:nvSpPr>
          <p:cNvPr id="5" name="Title 6">
            <a:extLst>
              <a:ext uri="{FF2B5EF4-FFF2-40B4-BE49-F238E27FC236}">
                <a16:creationId xmlns:a16="http://schemas.microsoft.com/office/drawing/2014/main" id="{66D740DE-FCAB-CAE7-6264-CD238FE5CCE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Table 3" descr="A chart key showing the expected range benchmark bandings.">
            <a:extLst>
              <a:ext uri="{FF2B5EF4-FFF2-40B4-BE49-F238E27FC236}">
                <a16:creationId xmlns:a16="http://schemas.microsoft.com/office/drawing/2014/main" id="{D4A0AF81-28E4-E2F0-F3F5-FDD4869FC185}"/>
              </a:ext>
            </a:extLst>
          </p:cNvPr>
          <p:cNvGraphicFramePr>
            <a:graphicFrameLocks noGrp="1"/>
          </p:cNvGraphicFramePr>
          <p:nvPr>
            <p:extLst>
              <p:ext uri="{D42A27DB-BD31-4B8C-83A1-F6EECF244321}">
                <p14:modId xmlns:p14="http://schemas.microsoft.com/office/powerpoint/2010/main" val="3064369923"/>
              </p:ext>
            </p:extLst>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dirty="0">
                          <a:latin typeface="Arial" panose="020B0604020202020204" pitchFamily="34" charset="0"/>
                          <a:cs typeface="Arial" panose="020B0604020202020204" pitchFamily="34" charset="0"/>
                        </a:rPr>
                        <a:t>Much worse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About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4" name="TextBox 13">
            <a:extLst>
              <a:ext uri="{FF2B5EF4-FFF2-40B4-BE49-F238E27FC236}">
                <a16:creationId xmlns:a16="http://schemas.microsoft.com/office/drawing/2014/main" id="{F1DDADAA-748B-82D6-56A4-51187C1B5761}"/>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5" name="TextBox 14">
            <a:extLst>
              <a:ext uri="{FF2B5EF4-FFF2-40B4-BE49-F238E27FC236}">
                <a16:creationId xmlns:a16="http://schemas.microsoft.com/office/drawing/2014/main" id="{0A796684-775C-96E0-16B5-2F66A805E5D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39C45DC0-3BAE-2A1E-9284-B9CAA9A3E100}"/>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Table 3" descr="A chart key showing the expected range benchmark bandings.">
            <a:extLst>
              <a:ext uri="{FF2B5EF4-FFF2-40B4-BE49-F238E27FC236}">
                <a16:creationId xmlns:a16="http://schemas.microsoft.com/office/drawing/2014/main" id="{8BD18247-A853-8769-F512-CBCF6DBF4F00}"/>
              </a:ext>
            </a:extLst>
          </p:cNvPr>
          <p:cNvGraphicFramePr>
            <a:graphicFrameLocks noGrp="1"/>
          </p:cNvGraphicFramePr>
          <p:nvPr>
            <p:extLst>
              <p:ext uri="{D42A27DB-BD31-4B8C-83A1-F6EECF244321}">
                <p14:modId xmlns:p14="http://schemas.microsoft.com/office/powerpoint/2010/main" val="1113938052"/>
              </p:ext>
            </p:extLst>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dirty="0">
                          <a:latin typeface="Arial" panose="020B0604020202020204" pitchFamily="34" charset="0"/>
                          <a:cs typeface="Arial" panose="020B0604020202020204" pitchFamily="34" charset="0"/>
                        </a:rPr>
                        <a:t>Much worse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About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4" name="TextBox 23">
            <a:extLst>
              <a:ext uri="{FF2B5EF4-FFF2-40B4-BE49-F238E27FC236}">
                <a16:creationId xmlns:a16="http://schemas.microsoft.com/office/drawing/2014/main" id="{3ED78652-F615-0D83-4DD4-6BD16BF301E9}"/>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557484CC-4391-5D66-AB6E-3D41EC21300B}"/>
              </a:ext>
            </a:extLst>
          </p:cNvPr>
          <p:cNvSpPr txBox="1"/>
          <p:nvPr/>
        </p:nvSpPr>
        <p:spPr>
          <a:xfrm>
            <a:off x="6337122" y="6204975"/>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8B194A81-65B3-E636-22B1-FAFAF391030C}"/>
              </a:ext>
            </a:extLst>
          </p:cNvPr>
          <p:cNvGraphicFramePr>
            <a:graphicFrameLocks/>
          </p:cNvGraphicFramePr>
          <p:nvPr>
            <p:extLst>
              <p:ext uri="{D42A27DB-BD31-4B8C-83A1-F6EECF244321}">
                <p14:modId xmlns:p14="http://schemas.microsoft.com/office/powerpoint/2010/main" val="104413670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9" descr="A bar chart showing the question scores for sites within your trust. The colour of the chart corresponds with the legend above.">
            <a:extLst>
              <a:ext uri="{FF2B5EF4-FFF2-40B4-BE49-F238E27FC236}">
                <a16:creationId xmlns:a16="http://schemas.microsoft.com/office/drawing/2014/main" id="{86E1D261-057F-826C-EACE-E3DE0E5F14B4}"/>
              </a:ext>
            </a:extLst>
          </p:cNvPr>
          <p:cNvGraphicFramePr>
            <a:graphicFrameLocks/>
          </p:cNvGraphicFramePr>
          <p:nvPr>
            <p:extLst>
              <p:ext uri="{D42A27DB-BD31-4B8C-83A1-F6EECF244321}">
                <p14:modId xmlns:p14="http://schemas.microsoft.com/office/powerpoint/2010/main" val="642028519"/>
              </p:ext>
            </p:extLst>
          </p:nvPr>
        </p:nvGraphicFramePr>
        <p:xfrm>
          <a:off x="5996366"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9254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If you had any anxieties or fears about your condition or treatment, did a doctor or nurse discuss them with you?</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a:off x="6069916" y="553477"/>
            <a:ext cx="23903" cy="6100366"/>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Q21. Did you have confidence and trust in the doctors and nurses examining and treating you?</a:t>
            </a:r>
          </a:p>
        </p:txBody>
      </p:sp>
      <p:sp>
        <p:nvSpPr>
          <p:cNvPr id="3" name="TextBox 2">
            <a:extLst>
              <a:ext uri="{FF2B5EF4-FFF2-40B4-BE49-F238E27FC236}">
                <a16:creationId xmlns:a16="http://schemas.microsoft.com/office/drawing/2014/main" id="{75307069-9488-6ED0-DB1B-046FFD69730F}"/>
              </a:ext>
            </a:extLst>
          </p:cNvPr>
          <p:cNvSpPr txBox="1"/>
          <p:nvPr/>
        </p:nvSpPr>
        <p:spPr>
          <a:xfrm>
            <a:off x="240867" y="553159"/>
            <a:ext cx="4771080" cy="338554"/>
          </a:xfrm>
          <a:prstGeom prst="rect">
            <a:avLst/>
          </a:prstGeom>
          <a:solidFill>
            <a:srgbClr val="6D276A"/>
          </a:solidFill>
        </p:spPr>
        <p:txBody>
          <a:bodyPr wrap="square" rtlCol="0">
            <a:spAutoFit/>
          </a:bodyPr>
          <a:lstStyle/>
          <a:p>
            <a:r>
              <a:rPr lang="en-GB" sz="1600" b="1" dirty="0">
                <a:solidFill>
                  <a:schemeClr val="bg1"/>
                </a:solidFill>
                <a:latin typeface="Arial" panose="020B0604020202020204" pitchFamily="34" charset="0"/>
                <a:cs typeface="Arial" panose="020B0604020202020204" pitchFamily="34" charset="0"/>
              </a:rPr>
              <a:t>Section 4. Interactions with doctors and nurses</a:t>
            </a:r>
          </a:p>
        </p:txBody>
      </p:sp>
      <p:sp>
        <p:nvSpPr>
          <p:cNvPr id="4" name="TextBox 3">
            <a:extLst>
              <a:ext uri="{FF2B5EF4-FFF2-40B4-BE49-F238E27FC236}">
                <a16:creationId xmlns:a16="http://schemas.microsoft.com/office/drawing/2014/main" id="{89C25F1B-D709-2C39-B93B-93C5C57B3FCB}"/>
              </a:ext>
            </a:extLst>
          </p:cNvPr>
          <p:cNvSpPr txBox="1"/>
          <p:nvPr/>
        </p:nvSpPr>
        <p:spPr>
          <a:xfrm>
            <a:off x="6340877" y="576617"/>
            <a:ext cx="4780548" cy="338554"/>
          </a:xfrm>
          <a:prstGeom prst="rect">
            <a:avLst/>
          </a:prstGeom>
          <a:solidFill>
            <a:srgbClr val="6D276A"/>
          </a:solidFill>
        </p:spPr>
        <p:txBody>
          <a:bodyPr wrap="square" rtlCol="0">
            <a:spAutoFit/>
          </a:bodyPr>
          <a:lstStyle/>
          <a:p>
            <a:r>
              <a:rPr lang="en-GB" sz="1600" b="1" dirty="0">
                <a:solidFill>
                  <a:schemeClr val="bg1"/>
                </a:solidFill>
                <a:latin typeface="Arial" panose="020B0604020202020204" pitchFamily="34" charset="0"/>
                <a:cs typeface="Arial" panose="020B0604020202020204" pitchFamily="34" charset="0"/>
              </a:rPr>
              <a:t>Section 4. Interactions with doctors and nurses</a:t>
            </a:r>
          </a:p>
        </p:txBody>
      </p:sp>
      <p:sp>
        <p:nvSpPr>
          <p:cNvPr id="5" name="Title 6">
            <a:extLst>
              <a:ext uri="{FF2B5EF4-FFF2-40B4-BE49-F238E27FC236}">
                <a16:creationId xmlns:a16="http://schemas.microsoft.com/office/drawing/2014/main" id="{66D740DE-FCAB-CAE7-6264-CD238FE5CCE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Table 3" descr="A chart key showing the expected range benchmark bandings.">
            <a:extLst>
              <a:ext uri="{FF2B5EF4-FFF2-40B4-BE49-F238E27FC236}">
                <a16:creationId xmlns:a16="http://schemas.microsoft.com/office/drawing/2014/main" id="{D4A0AF81-28E4-E2F0-F3F5-FDD4869FC1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dirty="0">
                          <a:latin typeface="Arial" panose="020B0604020202020204" pitchFamily="34" charset="0"/>
                          <a:cs typeface="Arial" panose="020B0604020202020204" pitchFamily="34" charset="0"/>
                        </a:rPr>
                        <a:t>Much worse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About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4" name="TextBox 13">
            <a:extLst>
              <a:ext uri="{FF2B5EF4-FFF2-40B4-BE49-F238E27FC236}">
                <a16:creationId xmlns:a16="http://schemas.microsoft.com/office/drawing/2014/main" id="{F1DDADAA-748B-82D6-56A4-51187C1B5761}"/>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5" name="TextBox 14">
            <a:extLst>
              <a:ext uri="{FF2B5EF4-FFF2-40B4-BE49-F238E27FC236}">
                <a16:creationId xmlns:a16="http://schemas.microsoft.com/office/drawing/2014/main" id="{0A796684-775C-96E0-16B5-2F66A805E5D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39C45DC0-3BAE-2A1E-9284-B9CAA9A3E100}"/>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Table 3" descr="A chart key showing the expected range benchmark bandings.">
            <a:extLst>
              <a:ext uri="{FF2B5EF4-FFF2-40B4-BE49-F238E27FC236}">
                <a16:creationId xmlns:a16="http://schemas.microsoft.com/office/drawing/2014/main" id="{8BD18247-A853-8769-F512-CBCF6DBF4F0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dirty="0">
                          <a:latin typeface="Arial" panose="020B0604020202020204" pitchFamily="34" charset="0"/>
                          <a:cs typeface="Arial" panose="020B0604020202020204" pitchFamily="34" charset="0"/>
                        </a:rPr>
                        <a:t>Much worse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About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4" name="TextBox 23">
            <a:extLst>
              <a:ext uri="{FF2B5EF4-FFF2-40B4-BE49-F238E27FC236}">
                <a16:creationId xmlns:a16="http://schemas.microsoft.com/office/drawing/2014/main" id="{3ED78652-F615-0D83-4DD4-6BD16BF301E9}"/>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557484CC-4391-5D66-AB6E-3D41EC21300B}"/>
              </a:ext>
            </a:extLst>
          </p:cNvPr>
          <p:cNvSpPr txBox="1"/>
          <p:nvPr/>
        </p:nvSpPr>
        <p:spPr>
          <a:xfrm>
            <a:off x="6337122" y="6204975"/>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8B194A81-65B3-E636-22B1-FAFAF391030C}"/>
              </a:ext>
            </a:extLst>
          </p:cNvPr>
          <p:cNvGraphicFramePr>
            <a:graphicFrameLocks/>
          </p:cNvGraphicFramePr>
          <p:nvPr>
            <p:extLst>
              <p:ext uri="{D42A27DB-BD31-4B8C-83A1-F6EECF244321}">
                <p14:modId xmlns:p14="http://schemas.microsoft.com/office/powerpoint/2010/main" val="334774038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21" descr="A bar chart showing the question scores for sites within your trust. The colour of the chart corresponds with the legend above.">
            <a:extLst>
              <a:ext uri="{FF2B5EF4-FFF2-40B4-BE49-F238E27FC236}">
                <a16:creationId xmlns:a16="http://schemas.microsoft.com/office/drawing/2014/main" id="{86E1D261-057F-826C-EACE-E3DE0E5F14B4}"/>
              </a:ext>
            </a:extLst>
          </p:cNvPr>
          <p:cNvGraphicFramePr>
            <a:graphicFrameLocks/>
          </p:cNvGraphicFramePr>
          <p:nvPr>
            <p:extLst>
              <p:ext uri="{D42A27DB-BD31-4B8C-83A1-F6EECF244321}">
                <p14:modId xmlns:p14="http://schemas.microsoft.com/office/powerpoint/2010/main" val="3402229035"/>
              </p:ext>
            </p:extLst>
          </p:nvPr>
        </p:nvGraphicFramePr>
        <p:xfrm>
          <a:off x="5996366"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796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Q22. If a family member, friend or carer wanted to talk to a doctor or nurse, did they have enough opportunity to do so? </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a:off x="6069916" y="553477"/>
            <a:ext cx="23903" cy="6100366"/>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If you needed help to take medication for any pre-existing medical conditions, did staff help you?</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75307069-9488-6ED0-DB1B-046FFD69730F}"/>
              </a:ext>
            </a:extLst>
          </p:cNvPr>
          <p:cNvSpPr txBox="1"/>
          <p:nvPr/>
        </p:nvSpPr>
        <p:spPr>
          <a:xfrm>
            <a:off x="240867" y="553159"/>
            <a:ext cx="4771080" cy="338554"/>
          </a:xfrm>
          <a:prstGeom prst="rect">
            <a:avLst/>
          </a:prstGeom>
          <a:solidFill>
            <a:srgbClr val="6D276A"/>
          </a:solidFill>
        </p:spPr>
        <p:txBody>
          <a:bodyPr wrap="square" rtlCol="0">
            <a:spAutoFit/>
          </a:bodyPr>
          <a:lstStyle/>
          <a:p>
            <a:r>
              <a:rPr lang="en-GB" sz="1600" b="1" dirty="0">
                <a:solidFill>
                  <a:schemeClr val="bg1"/>
                </a:solidFill>
                <a:latin typeface="Arial" panose="020B0604020202020204" pitchFamily="34" charset="0"/>
                <a:cs typeface="Arial" panose="020B0604020202020204" pitchFamily="34" charset="0"/>
              </a:rPr>
              <a:t>Section 4. Interactions with doctors and nurses</a:t>
            </a:r>
          </a:p>
        </p:txBody>
      </p:sp>
      <p:sp>
        <p:nvSpPr>
          <p:cNvPr id="4" name="TextBox 3">
            <a:extLst>
              <a:ext uri="{FF2B5EF4-FFF2-40B4-BE49-F238E27FC236}">
                <a16:creationId xmlns:a16="http://schemas.microsoft.com/office/drawing/2014/main" id="{89C25F1B-D709-2C39-B93B-93C5C57B3FCB}"/>
              </a:ext>
            </a:extLst>
          </p:cNvPr>
          <p:cNvSpPr txBox="1"/>
          <p:nvPr/>
        </p:nvSpPr>
        <p:spPr>
          <a:xfrm>
            <a:off x="6340877" y="576617"/>
            <a:ext cx="4780548" cy="338554"/>
          </a:xfrm>
          <a:prstGeom prst="rect">
            <a:avLst/>
          </a:prstGeom>
          <a:solidFill>
            <a:srgbClr val="6D276A"/>
          </a:solidFill>
        </p:spPr>
        <p:txBody>
          <a:bodyPr wrap="square" rtlCol="0">
            <a:spAutoFit/>
          </a:bodyPr>
          <a:lstStyle/>
          <a:p>
            <a:r>
              <a:rPr lang="en-GB" sz="1600" b="1" dirty="0">
                <a:solidFill>
                  <a:schemeClr val="bg1"/>
                </a:solidFill>
                <a:latin typeface="Arial" panose="020B0604020202020204" pitchFamily="34" charset="0"/>
                <a:ea typeface="+mn-ea"/>
                <a:cs typeface="Arial" panose="020B0604020202020204" pitchFamily="34" charset="0"/>
              </a:rPr>
              <a:t>Section 5. Your care and treatment</a:t>
            </a:r>
          </a:p>
        </p:txBody>
      </p:sp>
      <p:sp>
        <p:nvSpPr>
          <p:cNvPr id="5" name="Title 6">
            <a:extLst>
              <a:ext uri="{FF2B5EF4-FFF2-40B4-BE49-F238E27FC236}">
                <a16:creationId xmlns:a16="http://schemas.microsoft.com/office/drawing/2014/main" id="{66D740DE-FCAB-CAE7-6264-CD238FE5CCE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Table 3" descr="A chart key showing the expected range benchmark bandings.">
            <a:extLst>
              <a:ext uri="{FF2B5EF4-FFF2-40B4-BE49-F238E27FC236}">
                <a16:creationId xmlns:a16="http://schemas.microsoft.com/office/drawing/2014/main" id="{D4A0AF81-28E4-E2F0-F3F5-FDD4869FC1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dirty="0">
                          <a:latin typeface="Arial" panose="020B0604020202020204" pitchFamily="34" charset="0"/>
                          <a:cs typeface="Arial" panose="020B0604020202020204" pitchFamily="34" charset="0"/>
                        </a:rPr>
                        <a:t>Much worse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About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4" name="TextBox 13">
            <a:extLst>
              <a:ext uri="{FF2B5EF4-FFF2-40B4-BE49-F238E27FC236}">
                <a16:creationId xmlns:a16="http://schemas.microsoft.com/office/drawing/2014/main" id="{F1DDADAA-748B-82D6-56A4-51187C1B5761}"/>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5" name="TextBox 14">
            <a:extLst>
              <a:ext uri="{FF2B5EF4-FFF2-40B4-BE49-F238E27FC236}">
                <a16:creationId xmlns:a16="http://schemas.microsoft.com/office/drawing/2014/main" id="{0A796684-775C-96E0-16B5-2F66A805E5D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39C45DC0-3BAE-2A1E-9284-B9CAA9A3E100}"/>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Table 3" descr="A chart key showing the expected range benchmark bandings.">
            <a:extLst>
              <a:ext uri="{FF2B5EF4-FFF2-40B4-BE49-F238E27FC236}">
                <a16:creationId xmlns:a16="http://schemas.microsoft.com/office/drawing/2014/main" id="{8BD18247-A853-8769-F512-CBCF6DBF4F0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dirty="0">
                          <a:latin typeface="Arial" panose="020B0604020202020204" pitchFamily="34" charset="0"/>
                          <a:cs typeface="Arial" panose="020B0604020202020204" pitchFamily="34" charset="0"/>
                        </a:rPr>
                        <a:t>Much worse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About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4" name="TextBox 23">
            <a:extLst>
              <a:ext uri="{FF2B5EF4-FFF2-40B4-BE49-F238E27FC236}">
                <a16:creationId xmlns:a16="http://schemas.microsoft.com/office/drawing/2014/main" id="{3ED78652-F615-0D83-4DD4-6BD16BF301E9}"/>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557484CC-4391-5D66-AB6E-3D41EC21300B}"/>
              </a:ext>
            </a:extLst>
          </p:cNvPr>
          <p:cNvSpPr txBox="1"/>
          <p:nvPr/>
        </p:nvSpPr>
        <p:spPr>
          <a:xfrm>
            <a:off x="6337122" y="6204975"/>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194A81-65B3-E636-22B1-FAFAF391030C}"/>
              </a:ext>
            </a:extLst>
          </p:cNvPr>
          <p:cNvGraphicFramePr>
            <a:graphicFrameLocks/>
          </p:cNvGraphicFramePr>
          <p:nvPr>
            <p:extLst>
              <p:ext uri="{D42A27DB-BD31-4B8C-83A1-F6EECF244321}">
                <p14:modId xmlns:p14="http://schemas.microsoft.com/office/powerpoint/2010/main" val="219833941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26" descr="A bar chart showing the question scores for sites within your trust. The colour of the chart corresponds with the legend above.">
            <a:extLst>
              <a:ext uri="{FF2B5EF4-FFF2-40B4-BE49-F238E27FC236}">
                <a16:creationId xmlns:a16="http://schemas.microsoft.com/office/drawing/2014/main" id="{86E1D261-057F-826C-EACE-E3DE0E5F14B4}"/>
              </a:ext>
            </a:extLst>
          </p:cNvPr>
          <p:cNvGraphicFramePr>
            <a:graphicFrameLocks/>
          </p:cNvGraphicFramePr>
          <p:nvPr>
            <p:extLst>
              <p:ext uri="{D42A27DB-BD31-4B8C-83A1-F6EECF244321}">
                <p14:modId xmlns:p14="http://schemas.microsoft.com/office/powerpoint/2010/main" val="2765081629"/>
              </p:ext>
            </p:extLst>
          </p:nvPr>
        </p:nvGraphicFramePr>
        <p:xfrm>
          <a:off x="5996366"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079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Were you involved as much as you wanted to be in decisions about your care and treatment?</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a:off x="6069916" y="553477"/>
            <a:ext cx="23903" cy="6100366"/>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F5112B1-6B59-4CED-AC8E-D91C5921F38F}"/>
              </a:ext>
            </a:extLst>
          </p:cNvPr>
          <p:cNvSpPr txBox="1"/>
          <p:nvPr/>
        </p:nvSpPr>
        <p:spPr>
          <a:xfrm>
            <a:off x="6340875" y="576617"/>
            <a:ext cx="3708899" cy="338554"/>
          </a:xfrm>
          <a:prstGeom prst="rect">
            <a:avLst/>
          </a:prstGeom>
          <a:solidFill>
            <a:srgbClr val="6D276A"/>
          </a:solidFill>
        </p:spPr>
        <p:txBody>
          <a:bodyPr wrap="square" rtlCol="0">
            <a:spAutoFit/>
          </a:body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Your care and treatment </a:t>
            </a:r>
          </a:p>
        </p:txBody>
      </p: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3" y="576617"/>
            <a:ext cx="3544813"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Your care and treatment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Do you think the hospital staff helped you to control your pain?</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C7F7E343-DEDA-8322-7BEF-254EBA0CCD61}"/>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C42E3FAC-948E-9993-47AD-9E7B23B630CB}"/>
              </a:ext>
            </a:extLst>
          </p:cNvPr>
          <p:cNvGraphicFramePr>
            <a:graphicFrameLocks noGrp="1"/>
          </p:cNvGraphicFramePr>
          <p:nvPr>
            <p:extLst>
              <p:ext uri="{D42A27DB-BD31-4B8C-83A1-F6EECF244321}">
                <p14:modId xmlns:p14="http://schemas.microsoft.com/office/powerpoint/2010/main" val="3064369923"/>
              </p:ext>
            </p:extLst>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dirty="0">
                          <a:latin typeface="Arial" panose="020B0604020202020204" pitchFamily="34" charset="0"/>
                          <a:cs typeface="Arial" panose="020B0604020202020204" pitchFamily="34" charset="0"/>
                        </a:rPr>
                        <a:t>Much worse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About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CC9D5F1C-9B20-D734-F513-F692449D9E6E}"/>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7705730C-6AD8-E687-C1AF-C90BFFFD2D2C}"/>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9801E1E6-0440-0B72-2CE1-7BB18E958FC2}"/>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A4EE4C60-A4E6-0EF0-E5C1-D7400605949E}"/>
              </a:ext>
            </a:extLst>
          </p:cNvPr>
          <p:cNvGraphicFramePr>
            <a:graphicFrameLocks noGrp="1"/>
          </p:cNvGraphicFramePr>
          <p:nvPr>
            <p:extLst>
              <p:ext uri="{D42A27DB-BD31-4B8C-83A1-F6EECF244321}">
                <p14:modId xmlns:p14="http://schemas.microsoft.com/office/powerpoint/2010/main" val="1113938052"/>
              </p:ext>
            </p:extLst>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dirty="0">
                          <a:latin typeface="Arial" panose="020B0604020202020204" pitchFamily="34" charset="0"/>
                          <a:cs typeface="Arial" panose="020B0604020202020204" pitchFamily="34" charset="0"/>
                        </a:rPr>
                        <a:t>Much worse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About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089B8703-EEAA-878F-E936-1F55B47D777B}"/>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824C10D5-19C0-C7B4-5C56-D143829B44C0}"/>
              </a:ext>
            </a:extLst>
          </p:cNvPr>
          <p:cNvSpPr txBox="1"/>
          <p:nvPr/>
        </p:nvSpPr>
        <p:spPr>
          <a:xfrm>
            <a:off x="6337122" y="6204975"/>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 name="Q27" descr="A bar chart showing the question scores for sites within your trust. The colour of the chart corresponds with the legend above.">
            <a:extLst>
              <a:ext uri="{FF2B5EF4-FFF2-40B4-BE49-F238E27FC236}">
                <a16:creationId xmlns:a16="http://schemas.microsoft.com/office/drawing/2014/main" id="{96F27BD6-5453-C5BF-E7B6-86FCA1263D79}"/>
              </a:ext>
            </a:extLst>
          </p:cNvPr>
          <p:cNvGraphicFramePr>
            <a:graphicFrameLocks/>
          </p:cNvGraphicFramePr>
          <p:nvPr>
            <p:extLst>
              <p:ext uri="{D42A27DB-BD31-4B8C-83A1-F6EECF244321}">
                <p14:modId xmlns:p14="http://schemas.microsoft.com/office/powerpoint/2010/main" val="337476726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30" descr="A bar chart showing the question scores for sites within your trust. The colour of the chart corresponds with the legend above.">
            <a:extLst>
              <a:ext uri="{FF2B5EF4-FFF2-40B4-BE49-F238E27FC236}">
                <a16:creationId xmlns:a16="http://schemas.microsoft.com/office/drawing/2014/main" id="{E4F61C4C-3B3D-17A2-AEF7-8C5A3DA2A892}"/>
              </a:ext>
            </a:extLst>
          </p:cNvPr>
          <p:cNvGraphicFramePr>
            <a:graphicFrameLocks/>
          </p:cNvGraphicFramePr>
          <p:nvPr>
            <p:extLst>
              <p:ext uri="{D42A27DB-BD31-4B8C-83A1-F6EECF244321}">
                <p14:modId xmlns:p14="http://schemas.microsoft.com/office/powerpoint/2010/main" val="2558980361"/>
              </p:ext>
            </p:extLst>
          </p:nvPr>
        </p:nvGraphicFramePr>
        <p:xfrm>
          <a:off x="5996366"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1009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If you had any tests, did a member of staff explain why you needed them in a way you could understand?</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a:off x="6069916" y="553477"/>
            <a:ext cx="23903" cy="6100366"/>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Before you left A&amp;E, did a member of staff explain the results of the tests in a way you could understand?</a:t>
            </a:r>
          </a:p>
        </p:txBody>
      </p:sp>
      <p:sp>
        <p:nvSpPr>
          <p:cNvPr id="3" name="TextBox 2">
            <a:extLst>
              <a:ext uri="{FF2B5EF4-FFF2-40B4-BE49-F238E27FC236}">
                <a16:creationId xmlns:a16="http://schemas.microsoft.com/office/drawing/2014/main" id="{17AC1172-23B2-FAA4-79A0-C8235BAD1498}"/>
              </a:ext>
            </a:extLst>
          </p:cNvPr>
          <p:cNvSpPr txBox="1"/>
          <p:nvPr/>
        </p:nvSpPr>
        <p:spPr>
          <a:xfrm>
            <a:off x="6340875" y="576617"/>
            <a:ext cx="3941812" cy="338554"/>
          </a:xfrm>
          <a:prstGeom prst="rect">
            <a:avLst/>
          </a:prstGeom>
          <a:solidFill>
            <a:srgbClr val="6D276A"/>
          </a:solidFill>
        </p:spPr>
        <p:txBody>
          <a:bodyPr wrap="square" rtlCol="0">
            <a:spAutoFit/>
          </a:bodyPr>
          <a:lstStyle/>
          <a:p>
            <a:r>
              <a:rPr lang="en-GB" sz="1600" b="1" dirty="0">
                <a:solidFill>
                  <a:schemeClr val="bg1"/>
                </a:solidFill>
                <a:latin typeface="Arial" panose="020B0604020202020204" pitchFamily="34" charset="0"/>
                <a:cs typeface="Arial" panose="020B0604020202020204" pitchFamily="34" charset="0"/>
              </a:rPr>
              <a:t>Section 6. Communication about tests </a:t>
            </a:r>
          </a:p>
        </p:txBody>
      </p:sp>
      <p:sp>
        <p:nvSpPr>
          <p:cNvPr id="4" name="Title 39">
            <a:extLst>
              <a:ext uri="{FF2B5EF4-FFF2-40B4-BE49-F238E27FC236}">
                <a16:creationId xmlns:a16="http://schemas.microsoft.com/office/drawing/2014/main" id="{8D77BD28-55C5-3997-58BF-EF1944FB1C06}"/>
              </a:ext>
            </a:extLst>
          </p:cNvPr>
          <p:cNvSpPr txBox="1">
            <a:spLocks/>
          </p:cNvSpPr>
          <p:nvPr/>
        </p:nvSpPr>
        <p:spPr>
          <a:xfrm>
            <a:off x="242183" y="576617"/>
            <a:ext cx="4021829"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6. Communication about tests </a:t>
            </a:r>
          </a:p>
        </p:txBody>
      </p:sp>
      <p:sp>
        <p:nvSpPr>
          <p:cNvPr id="5" name="Title 6">
            <a:extLst>
              <a:ext uri="{FF2B5EF4-FFF2-40B4-BE49-F238E27FC236}">
                <a16:creationId xmlns:a16="http://schemas.microsoft.com/office/drawing/2014/main" id="{F511A9FC-BEDF-A566-7076-D978CB5D899F}"/>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Table 3" descr="A chart key showing the expected range benchmark bandings.">
            <a:extLst>
              <a:ext uri="{FF2B5EF4-FFF2-40B4-BE49-F238E27FC236}">
                <a16:creationId xmlns:a16="http://schemas.microsoft.com/office/drawing/2014/main" id="{34717D62-CCD4-0543-5820-8BB19276E4F3}"/>
              </a:ext>
            </a:extLst>
          </p:cNvPr>
          <p:cNvGraphicFramePr>
            <a:graphicFrameLocks noGrp="1"/>
          </p:cNvGraphicFramePr>
          <p:nvPr>
            <p:extLst>
              <p:ext uri="{D42A27DB-BD31-4B8C-83A1-F6EECF244321}">
                <p14:modId xmlns:p14="http://schemas.microsoft.com/office/powerpoint/2010/main" val="3064369923"/>
              </p:ext>
            </p:extLst>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dirty="0">
                          <a:latin typeface="Arial" panose="020B0604020202020204" pitchFamily="34" charset="0"/>
                          <a:cs typeface="Arial" panose="020B0604020202020204" pitchFamily="34" charset="0"/>
                        </a:rPr>
                        <a:t>Much worse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About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4" name="TextBox 13">
            <a:extLst>
              <a:ext uri="{FF2B5EF4-FFF2-40B4-BE49-F238E27FC236}">
                <a16:creationId xmlns:a16="http://schemas.microsoft.com/office/drawing/2014/main" id="{50BBB739-3518-08B2-836B-471187437B3E}"/>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5" name="TextBox 14">
            <a:extLst>
              <a:ext uri="{FF2B5EF4-FFF2-40B4-BE49-F238E27FC236}">
                <a16:creationId xmlns:a16="http://schemas.microsoft.com/office/drawing/2014/main" id="{BF77ADDC-FD0E-116F-F684-B7C1ADFEDEAD}"/>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AB6BBAB2-3A59-4D7F-0646-39B4D2B63C05}"/>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Table 3" descr="A chart key showing the expected range benchmark bandings.">
            <a:extLst>
              <a:ext uri="{FF2B5EF4-FFF2-40B4-BE49-F238E27FC236}">
                <a16:creationId xmlns:a16="http://schemas.microsoft.com/office/drawing/2014/main" id="{C51FF5F2-3F0A-1BF5-B3F4-63331B46DB08}"/>
              </a:ext>
            </a:extLst>
          </p:cNvPr>
          <p:cNvGraphicFramePr>
            <a:graphicFrameLocks noGrp="1"/>
          </p:cNvGraphicFramePr>
          <p:nvPr>
            <p:extLst>
              <p:ext uri="{D42A27DB-BD31-4B8C-83A1-F6EECF244321}">
                <p14:modId xmlns:p14="http://schemas.microsoft.com/office/powerpoint/2010/main" val="1113938052"/>
              </p:ext>
            </p:extLst>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dirty="0">
                          <a:latin typeface="Arial" panose="020B0604020202020204" pitchFamily="34" charset="0"/>
                          <a:cs typeface="Arial" panose="020B0604020202020204" pitchFamily="34" charset="0"/>
                        </a:rPr>
                        <a:t>Much worse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About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4" name="TextBox 23">
            <a:extLst>
              <a:ext uri="{FF2B5EF4-FFF2-40B4-BE49-F238E27FC236}">
                <a16:creationId xmlns:a16="http://schemas.microsoft.com/office/drawing/2014/main" id="{9BDBF5DB-5C4F-29E6-C213-C108128A6061}"/>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CCD9425A-177F-F966-3118-0D718A674270}"/>
              </a:ext>
            </a:extLst>
          </p:cNvPr>
          <p:cNvSpPr txBox="1"/>
          <p:nvPr/>
        </p:nvSpPr>
        <p:spPr>
          <a:xfrm>
            <a:off x="6337122" y="6204975"/>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35C85BAE-ABBF-637B-51F0-3015E57919F2}"/>
              </a:ext>
            </a:extLst>
          </p:cNvPr>
          <p:cNvGraphicFramePr>
            <a:graphicFrameLocks/>
          </p:cNvGraphicFramePr>
          <p:nvPr>
            <p:extLst>
              <p:ext uri="{D42A27DB-BD31-4B8C-83A1-F6EECF244321}">
                <p14:modId xmlns:p14="http://schemas.microsoft.com/office/powerpoint/2010/main" val="166006456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29" descr="A bar chart showing the question scores for sites within your trust. The colour of the chart corresponds with the legend above.">
            <a:extLst>
              <a:ext uri="{FF2B5EF4-FFF2-40B4-BE49-F238E27FC236}">
                <a16:creationId xmlns:a16="http://schemas.microsoft.com/office/drawing/2014/main" id="{0265C4EC-861C-6599-1F63-4F7B56EC5AD8}"/>
              </a:ext>
            </a:extLst>
          </p:cNvPr>
          <p:cNvGraphicFramePr>
            <a:graphicFrameLocks/>
          </p:cNvGraphicFramePr>
          <p:nvPr>
            <p:extLst>
              <p:ext uri="{D42A27DB-BD31-4B8C-83A1-F6EECF244321}">
                <p14:modId xmlns:p14="http://schemas.microsoft.com/office/powerpoint/2010/main" val="2327457070"/>
              </p:ext>
            </p:extLst>
          </p:nvPr>
        </p:nvGraphicFramePr>
        <p:xfrm>
          <a:off x="5996366"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8" name="Slide Number Placeholder 1">
            <a:extLst>
              <a:ext uri="{FF2B5EF4-FFF2-40B4-BE49-F238E27FC236}">
                <a16:creationId xmlns:a16="http://schemas.microsoft.com/office/drawing/2014/main" id="{6EC11781-8374-0C50-E1D3-F8F81EBBF5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101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70" y="1268519"/>
            <a:ext cx="11268000" cy="5224355"/>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Comparison to other trusts</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patients’ experience of care and the way they report it. For example, research shows that older people report more positive experiences of care than younger people. Since trusts have differing profiles of patients, this could make fair trust comparisons difficult. To account for this, we ‘standardise’ the results, which means we apply a weight to individual patient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selected questions in the survey, the individual (standardised) responses are converted into scores on a scale of 0, 5 or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Q31). These questions are not scored. Please refer to the </a:t>
            </a:r>
            <a:r>
              <a:rPr lang="en-GB" sz="1200" dirty="0">
                <a:latin typeface="Arial" panose="020B0604020202020204" pitchFamily="34" charset="0"/>
                <a:cs typeface="Arial" panose="020B0604020202020204" pitchFamily="34" charset="0"/>
                <a:hlinkClick r:id="rId4"/>
              </a:rPr>
              <a:t>scored questionnaire</a:t>
            </a:r>
            <a:r>
              <a:rPr lang="en-GB" sz="1200" dirty="0">
                <a:latin typeface="Arial" panose="020B0604020202020204" pitchFamily="34" charset="0"/>
                <a:cs typeface="Arial" panose="020B0604020202020204" pitchFamily="34" charset="0"/>
              </a:rPr>
              <a:t> for further details. Section scoring is computed as the arithmetic mean of question scores for the section after weighting is applied. </a:t>
            </a:r>
            <a:r>
              <a:rPr lang="en-US" sz="1200" dirty="0">
                <a:latin typeface="Arial" panose="020B0604020202020204" pitchFamily="34" charset="0"/>
                <a:cs typeface="Arial" panose="020B0604020202020204" pitchFamily="34" charset="0"/>
              </a:rPr>
              <a:t>More information can be found in the '</a:t>
            </a:r>
            <a:r>
              <a:rPr lang="en-US" sz="1200" dirty="0">
                <a:latin typeface="Arial" panose="020B0604020202020204" pitchFamily="34" charset="0"/>
                <a:cs typeface="Arial" panose="020B0604020202020204" pitchFamily="34" charset="0"/>
                <a:hlinkClick r:id="rId5" action="ppaction://hlinksldjump"/>
              </a:rPr>
              <a:t>An example of scoring</a:t>
            </a:r>
            <a:r>
              <a:rPr lang="en-US" sz="1200" dirty="0">
                <a:latin typeface="Arial" panose="020B0604020202020204" pitchFamily="34" charset="0"/>
                <a:cs typeface="Arial" panose="020B0604020202020204" pitchFamily="34" charset="0"/>
              </a:rPr>
              <a:t>’ slide.</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UEC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 While you were in A&amp;E, did you feel safe around other patients or visitors?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a:off x="6069916" y="553477"/>
            <a:ext cx="23903" cy="6100366"/>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2</a:t>
            </a:r>
            <a:r>
              <a:rPr kumimoji="0" lang="en-GB" sz="1400" b="1" i="0" u="none" strike="noStrike" kern="1200" cap="none" spc="0" normalizeH="0" baseline="0" noProof="0" dirty="0">
                <a:ln>
                  <a:noFill/>
                </a:ln>
                <a:solidFill>
                  <a:srgbClr val="6D276A"/>
                </a:solidFill>
                <a:effectLst/>
                <a:uLnTx/>
                <a:uFillTx/>
                <a:latin typeface="Arial"/>
                <a:ea typeface="+mj-ea"/>
                <a:cs typeface="+mj-cs"/>
              </a:rPr>
              <a:t>. While you were in A&amp;E, were you able to get food or drinks?</a:t>
            </a:r>
          </a:p>
        </p:txBody>
      </p:sp>
      <p:sp>
        <p:nvSpPr>
          <p:cNvPr id="3" name="TextBox 2">
            <a:extLst>
              <a:ext uri="{FF2B5EF4-FFF2-40B4-BE49-F238E27FC236}">
                <a16:creationId xmlns:a16="http://schemas.microsoft.com/office/drawing/2014/main" id="{CB18D285-37CF-618F-D894-EDC5B9885C50}"/>
              </a:ext>
            </a:extLst>
          </p:cNvPr>
          <p:cNvSpPr txBox="1"/>
          <p:nvPr/>
        </p:nvSpPr>
        <p:spPr>
          <a:xfrm>
            <a:off x="6340875" y="576617"/>
            <a:ext cx="4571540" cy="338554"/>
          </a:xfrm>
          <a:prstGeom prst="rect">
            <a:avLst/>
          </a:prstGeom>
          <a:solidFill>
            <a:srgbClr val="6D276A"/>
          </a:solidFill>
        </p:spPr>
        <p:txBody>
          <a:bodyPr wrap="square" rtlCol="0">
            <a:spAutoFit/>
          </a:bodyPr>
          <a:lstStyle/>
          <a:p>
            <a:r>
              <a:rPr lang="en-GB" sz="1600" b="1" dirty="0">
                <a:solidFill>
                  <a:schemeClr val="bg1"/>
                </a:solidFill>
                <a:latin typeface="Arial" panose="020B0604020202020204" pitchFamily="34" charset="0"/>
                <a:cs typeface="Arial" panose="020B0604020202020204" pitchFamily="34" charset="0"/>
              </a:rPr>
              <a:t>Section 7. Hospital environment and facilities</a:t>
            </a:r>
          </a:p>
        </p:txBody>
      </p:sp>
      <p:sp>
        <p:nvSpPr>
          <p:cNvPr id="4" name="Title 39">
            <a:extLst>
              <a:ext uri="{FF2B5EF4-FFF2-40B4-BE49-F238E27FC236}">
                <a16:creationId xmlns:a16="http://schemas.microsoft.com/office/drawing/2014/main" id="{666976B7-6DD8-B70D-B1CE-D194409064ED}"/>
              </a:ext>
            </a:extLst>
          </p:cNvPr>
          <p:cNvSpPr txBox="1">
            <a:spLocks/>
          </p:cNvSpPr>
          <p:nvPr/>
        </p:nvSpPr>
        <p:spPr>
          <a:xfrm>
            <a:off x="242183" y="576617"/>
            <a:ext cx="46938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7. Hospital environment and facilities</a:t>
            </a:r>
          </a:p>
        </p:txBody>
      </p:sp>
      <p:sp>
        <p:nvSpPr>
          <p:cNvPr id="5" name="Title 6">
            <a:extLst>
              <a:ext uri="{FF2B5EF4-FFF2-40B4-BE49-F238E27FC236}">
                <a16:creationId xmlns:a16="http://schemas.microsoft.com/office/drawing/2014/main" id="{6623229B-A024-6EDB-F03A-125CD1871DB4}"/>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Table 3" descr="A chart key showing the expected range benchmark bandings.">
            <a:extLst>
              <a:ext uri="{FF2B5EF4-FFF2-40B4-BE49-F238E27FC236}">
                <a16:creationId xmlns:a16="http://schemas.microsoft.com/office/drawing/2014/main" id="{8561C037-1900-A2EB-FCA2-8D11D4CBC651}"/>
              </a:ext>
            </a:extLst>
          </p:cNvPr>
          <p:cNvGraphicFramePr>
            <a:graphicFrameLocks noGrp="1"/>
          </p:cNvGraphicFramePr>
          <p:nvPr>
            <p:extLst>
              <p:ext uri="{D42A27DB-BD31-4B8C-83A1-F6EECF244321}">
                <p14:modId xmlns:p14="http://schemas.microsoft.com/office/powerpoint/2010/main" val="3064369923"/>
              </p:ext>
            </p:extLst>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dirty="0">
                          <a:latin typeface="Arial" panose="020B0604020202020204" pitchFamily="34" charset="0"/>
                          <a:cs typeface="Arial" panose="020B0604020202020204" pitchFamily="34" charset="0"/>
                        </a:rPr>
                        <a:t>Much worse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About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4" name="TextBox 13">
            <a:extLst>
              <a:ext uri="{FF2B5EF4-FFF2-40B4-BE49-F238E27FC236}">
                <a16:creationId xmlns:a16="http://schemas.microsoft.com/office/drawing/2014/main" id="{C6A45BBD-192B-94D0-CF12-90DB86B48FA7}"/>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5" name="TextBox 14">
            <a:extLst>
              <a:ext uri="{FF2B5EF4-FFF2-40B4-BE49-F238E27FC236}">
                <a16:creationId xmlns:a16="http://schemas.microsoft.com/office/drawing/2014/main" id="{CE361BD0-F91B-0E6E-88A0-753ADC4372A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482B24A-F887-A2DB-2C98-7720D8867DD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Table 3" descr="A chart key showing the expected range benchmark bandings.">
            <a:extLst>
              <a:ext uri="{FF2B5EF4-FFF2-40B4-BE49-F238E27FC236}">
                <a16:creationId xmlns:a16="http://schemas.microsoft.com/office/drawing/2014/main" id="{6293FA31-9ADB-9EBE-FFFB-2877857F6807}"/>
              </a:ext>
            </a:extLst>
          </p:cNvPr>
          <p:cNvGraphicFramePr>
            <a:graphicFrameLocks noGrp="1"/>
          </p:cNvGraphicFramePr>
          <p:nvPr>
            <p:extLst>
              <p:ext uri="{D42A27DB-BD31-4B8C-83A1-F6EECF244321}">
                <p14:modId xmlns:p14="http://schemas.microsoft.com/office/powerpoint/2010/main" val="1113938052"/>
              </p:ext>
            </p:extLst>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dirty="0">
                          <a:latin typeface="Arial" panose="020B0604020202020204" pitchFamily="34" charset="0"/>
                          <a:cs typeface="Arial" panose="020B0604020202020204" pitchFamily="34" charset="0"/>
                        </a:rPr>
                        <a:t>Much worse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About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4" name="TextBox 23">
            <a:extLst>
              <a:ext uri="{FF2B5EF4-FFF2-40B4-BE49-F238E27FC236}">
                <a16:creationId xmlns:a16="http://schemas.microsoft.com/office/drawing/2014/main" id="{FC6F118E-FF98-9D18-4EA5-5A4ED37E42F1}"/>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2AEB92AB-21A2-0B8F-D8DF-D060B96F77C9}"/>
              </a:ext>
            </a:extLst>
          </p:cNvPr>
          <p:cNvSpPr txBox="1"/>
          <p:nvPr/>
        </p:nvSpPr>
        <p:spPr>
          <a:xfrm>
            <a:off x="6337122" y="6204975"/>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 name="Q31" descr="A bar chart showing the question scores for sites within your trust. The colour of the chart corresponds with the legend above.">
            <a:extLst>
              <a:ext uri="{FF2B5EF4-FFF2-40B4-BE49-F238E27FC236}">
                <a16:creationId xmlns:a16="http://schemas.microsoft.com/office/drawing/2014/main" id="{AC683215-5D84-7C2A-4FAC-B0A88CF63B7C}"/>
              </a:ext>
            </a:extLst>
          </p:cNvPr>
          <p:cNvGraphicFramePr>
            <a:graphicFrameLocks/>
          </p:cNvGraphicFramePr>
          <p:nvPr>
            <p:extLst>
              <p:ext uri="{D42A27DB-BD31-4B8C-83A1-F6EECF244321}">
                <p14:modId xmlns:p14="http://schemas.microsoft.com/office/powerpoint/2010/main" val="249298388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 descr="A bar chart showing the question scores for sites within your trust. The colour of the chart corresponds with the legend above.">
            <a:extLst>
              <a:ext uri="{FF2B5EF4-FFF2-40B4-BE49-F238E27FC236}">
                <a16:creationId xmlns:a16="http://schemas.microsoft.com/office/drawing/2014/main" id="{859AB264-9FC4-09E0-41C7-3578C090747F}"/>
              </a:ext>
            </a:extLst>
          </p:cNvPr>
          <p:cNvGraphicFramePr>
            <a:graphicFrameLocks/>
          </p:cNvGraphicFramePr>
          <p:nvPr>
            <p:extLst>
              <p:ext uri="{D42A27DB-BD31-4B8C-83A1-F6EECF244321}">
                <p14:modId xmlns:p14="http://schemas.microsoft.com/office/powerpoint/2010/main" val="1406439512"/>
              </p:ext>
            </p:extLst>
          </p:nvPr>
        </p:nvGraphicFramePr>
        <p:xfrm>
          <a:off x="5996366"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4366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Thinking about any new medication you were to take at home, were you given any of the following?</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a:off x="6069916" y="553477"/>
            <a:ext cx="23903" cy="6100366"/>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F5112B1-6B59-4CED-AC8E-D91C5921F38F}"/>
              </a:ext>
            </a:extLst>
          </p:cNvPr>
          <p:cNvSpPr txBox="1"/>
          <p:nvPr/>
        </p:nvSpPr>
        <p:spPr>
          <a:xfrm>
            <a:off x="6340876" y="576617"/>
            <a:ext cx="5287532" cy="338554"/>
          </a:xfrm>
          <a:prstGeom prst="rect">
            <a:avLst/>
          </a:prstGeom>
          <a:solidFill>
            <a:srgbClr val="6D276A"/>
          </a:solidFill>
        </p:spPr>
        <p:txBody>
          <a:bodyPr wrap="square" rtlCol="0">
            <a:spAutoFit/>
          </a:bodyPr>
          <a:lstStyle/>
          <a:p>
            <a:r>
              <a:rPr lang="en-GB" sz="1600" b="1" dirty="0">
                <a:solidFill>
                  <a:schemeClr val="bg1"/>
                </a:solidFill>
                <a:latin typeface="Arial" panose="020B0604020202020204" pitchFamily="34" charset="0"/>
                <a:cs typeface="Arial" panose="020B0604020202020204" pitchFamily="34" charset="0"/>
              </a:rPr>
              <a:t>Section 8. Information to support recovery at home</a:t>
            </a:r>
          </a:p>
        </p:txBody>
      </p: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2" y="576617"/>
            <a:ext cx="5167049"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8. Information to support recovery at home</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Before you left A&amp;E, did hospital staff give you information on how to care for your condition at home?</a:t>
            </a:r>
          </a:p>
        </p:txBody>
      </p:sp>
      <p:sp>
        <p:nvSpPr>
          <p:cNvPr id="3" name="Title 6">
            <a:extLst>
              <a:ext uri="{FF2B5EF4-FFF2-40B4-BE49-F238E27FC236}">
                <a16:creationId xmlns:a16="http://schemas.microsoft.com/office/drawing/2014/main" id="{28D7F31B-1B5A-1E9A-4C17-B6DFABD86B86}"/>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170F8DC2-7DFD-515B-027F-3F756C62A6C5}"/>
              </a:ext>
            </a:extLst>
          </p:cNvPr>
          <p:cNvGraphicFramePr>
            <a:graphicFrameLocks noGrp="1"/>
          </p:cNvGraphicFramePr>
          <p:nvPr>
            <p:extLst>
              <p:ext uri="{D42A27DB-BD31-4B8C-83A1-F6EECF244321}">
                <p14:modId xmlns:p14="http://schemas.microsoft.com/office/powerpoint/2010/main" val="3064369923"/>
              </p:ext>
            </p:extLst>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dirty="0">
                          <a:latin typeface="Arial" panose="020B0604020202020204" pitchFamily="34" charset="0"/>
                          <a:cs typeface="Arial" panose="020B0604020202020204" pitchFamily="34" charset="0"/>
                        </a:rPr>
                        <a:t>Much worse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About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15C8F7A5-D25A-AC98-FAAA-EC4614FBCFDE}"/>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17DC6304-4BA2-6768-4ACE-C6994197983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B0A30B1-487D-D7BB-8555-3CAB3F210647}"/>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979A5C92-7184-4699-686B-5351F14FB175}"/>
              </a:ext>
            </a:extLst>
          </p:cNvPr>
          <p:cNvGraphicFramePr>
            <a:graphicFrameLocks noGrp="1"/>
          </p:cNvGraphicFramePr>
          <p:nvPr>
            <p:extLst>
              <p:ext uri="{D42A27DB-BD31-4B8C-83A1-F6EECF244321}">
                <p14:modId xmlns:p14="http://schemas.microsoft.com/office/powerpoint/2010/main" val="1113938052"/>
              </p:ext>
            </p:extLst>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dirty="0">
                          <a:latin typeface="Arial" panose="020B0604020202020204" pitchFamily="34" charset="0"/>
                          <a:cs typeface="Arial" panose="020B0604020202020204" pitchFamily="34" charset="0"/>
                        </a:rPr>
                        <a:t>Much worse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About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008F6741-2A81-6BA3-B912-26E89CE491A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F3BE7DA2-107A-AC79-EDCE-C3B6760FBB01}"/>
              </a:ext>
            </a:extLst>
          </p:cNvPr>
          <p:cNvSpPr txBox="1"/>
          <p:nvPr/>
        </p:nvSpPr>
        <p:spPr>
          <a:xfrm>
            <a:off x="6337122" y="6204975"/>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8AB63157-0844-83E9-F3A9-F41BA53ABC08}"/>
              </a:ext>
            </a:extLst>
          </p:cNvPr>
          <p:cNvGraphicFramePr>
            <a:graphicFrameLocks/>
          </p:cNvGraphicFramePr>
          <p:nvPr>
            <p:extLst>
              <p:ext uri="{D42A27DB-BD31-4B8C-83A1-F6EECF244321}">
                <p14:modId xmlns:p14="http://schemas.microsoft.com/office/powerpoint/2010/main" val="34842585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36" descr="A bar chart showing the question scores for sites within your trust. The colour of the chart corresponds with the legend above.">
            <a:extLst>
              <a:ext uri="{FF2B5EF4-FFF2-40B4-BE49-F238E27FC236}">
                <a16:creationId xmlns:a16="http://schemas.microsoft.com/office/drawing/2014/main" id="{6E28E19A-DF96-D3CE-9B01-29A85445BB3A}"/>
              </a:ext>
            </a:extLst>
          </p:cNvPr>
          <p:cNvGraphicFramePr>
            <a:graphicFrameLocks/>
          </p:cNvGraphicFramePr>
          <p:nvPr>
            <p:extLst>
              <p:ext uri="{D42A27DB-BD31-4B8C-83A1-F6EECF244321}">
                <p14:modId xmlns:p14="http://schemas.microsoft.com/office/powerpoint/2010/main" val="2292283123"/>
              </p:ext>
            </p:extLst>
          </p:nvPr>
        </p:nvGraphicFramePr>
        <p:xfrm>
          <a:off x="5996366"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573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To what extent did you understand the information you were given on how to care for your condition at home?</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a:off x="6069916" y="553477"/>
            <a:ext cx="23903" cy="6100366"/>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F5112B1-6B59-4CED-AC8E-D91C5921F38F}"/>
              </a:ext>
            </a:extLst>
          </p:cNvPr>
          <p:cNvSpPr txBox="1"/>
          <p:nvPr/>
        </p:nvSpPr>
        <p:spPr>
          <a:xfrm>
            <a:off x="6340876" y="576617"/>
            <a:ext cx="5287532" cy="338554"/>
          </a:xfrm>
          <a:prstGeom prst="rect">
            <a:avLst/>
          </a:prstGeom>
          <a:solidFill>
            <a:srgbClr val="6D276A"/>
          </a:solidFill>
        </p:spPr>
        <p:txBody>
          <a:bodyPr wrap="square" rtlCol="0">
            <a:spAutoFit/>
          </a:bodyPr>
          <a:lstStyle/>
          <a:p>
            <a:r>
              <a:rPr lang="en-GB" sz="1600" b="1" dirty="0">
                <a:solidFill>
                  <a:schemeClr val="bg1"/>
                </a:solidFill>
                <a:latin typeface="Arial" panose="020B0604020202020204" pitchFamily="34" charset="0"/>
                <a:cs typeface="Arial" panose="020B0604020202020204" pitchFamily="34" charset="0"/>
              </a:rPr>
              <a:t>Section 8. Information to support recovery at home</a:t>
            </a:r>
          </a:p>
        </p:txBody>
      </p: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3" y="576617"/>
            <a:ext cx="5177184" cy="313932"/>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b="1" dirty="0">
                <a:solidFill>
                  <a:schemeClr val="bg1"/>
                </a:solidFill>
                <a:latin typeface="Arial" panose="020B0604020202020204" pitchFamily="34" charset="0"/>
                <a:cs typeface="Arial" panose="020B0604020202020204" pitchFamily="34" charset="0"/>
              </a:rPr>
              <a:t>Section 8. Information to support recovery at home</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From the information you were given by hospital staff, did you feel able to care for your condition at home?</a:t>
            </a:r>
          </a:p>
        </p:txBody>
      </p:sp>
      <p:sp>
        <p:nvSpPr>
          <p:cNvPr id="3" name="Title 6">
            <a:extLst>
              <a:ext uri="{FF2B5EF4-FFF2-40B4-BE49-F238E27FC236}">
                <a16:creationId xmlns:a16="http://schemas.microsoft.com/office/drawing/2014/main" id="{28D7F31B-1B5A-1E9A-4C17-B6DFABD86B86}"/>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170F8DC2-7DFD-515B-027F-3F756C62A6C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dirty="0">
                          <a:latin typeface="Arial" panose="020B0604020202020204" pitchFamily="34" charset="0"/>
                          <a:cs typeface="Arial" panose="020B0604020202020204" pitchFamily="34" charset="0"/>
                        </a:rPr>
                        <a:t>Much worse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About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15C8F7A5-D25A-AC98-FAAA-EC4614FBCFDE}"/>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17DC6304-4BA2-6768-4ACE-C6994197983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B0A30B1-487D-D7BB-8555-3CAB3F210647}"/>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979A5C92-7184-4699-686B-5351F14FB175}"/>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dirty="0">
                          <a:latin typeface="Arial" panose="020B0604020202020204" pitchFamily="34" charset="0"/>
                          <a:cs typeface="Arial" panose="020B0604020202020204" pitchFamily="34" charset="0"/>
                        </a:rPr>
                        <a:t>Much worse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About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008F6741-2A81-6BA3-B912-26E89CE491A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F3BE7DA2-107A-AC79-EDCE-C3B6760FBB01}"/>
              </a:ext>
            </a:extLst>
          </p:cNvPr>
          <p:cNvSpPr txBox="1"/>
          <p:nvPr/>
        </p:nvSpPr>
        <p:spPr>
          <a:xfrm>
            <a:off x="6337122" y="6204975"/>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8AB63157-0844-83E9-F3A9-F41BA53ABC08}"/>
              </a:ext>
            </a:extLst>
          </p:cNvPr>
          <p:cNvGraphicFramePr>
            <a:graphicFrameLocks/>
          </p:cNvGraphicFramePr>
          <p:nvPr>
            <p:extLst>
              <p:ext uri="{D42A27DB-BD31-4B8C-83A1-F6EECF244321}">
                <p14:modId xmlns:p14="http://schemas.microsoft.com/office/powerpoint/2010/main" val="326914662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38" descr="A bar chart showing the question scores for sites within your trust. The colour of the chart corresponds with the legend above.">
            <a:extLst>
              <a:ext uri="{FF2B5EF4-FFF2-40B4-BE49-F238E27FC236}">
                <a16:creationId xmlns:a16="http://schemas.microsoft.com/office/drawing/2014/main" id="{6E28E19A-DF96-D3CE-9B01-29A85445BB3A}"/>
              </a:ext>
            </a:extLst>
          </p:cNvPr>
          <p:cNvGraphicFramePr>
            <a:graphicFrameLocks/>
          </p:cNvGraphicFramePr>
          <p:nvPr>
            <p:extLst>
              <p:ext uri="{D42A27DB-BD31-4B8C-83A1-F6EECF244321}">
                <p14:modId xmlns:p14="http://schemas.microsoft.com/office/powerpoint/2010/main" val="4004749593"/>
              </p:ext>
            </p:extLst>
          </p:nvPr>
        </p:nvGraphicFramePr>
        <p:xfrm>
          <a:off x="5996366"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2560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Did hospital staff tell you who to contact if you were worried about your condition or treatment after you left A&amp;E?</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a:off x="6069916" y="553477"/>
            <a:ext cx="23903" cy="6100366"/>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F5112B1-6B59-4CED-AC8E-D91C5921F38F}"/>
              </a:ext>
            </a:extLst>
          </p:cNvPr>
          <p:cNvSpPr txBox="1"/>
          <p:nvPr/>
        </p:nvSpPr>
        <p:spPr>
          <a:xfrm>
            <a:off x="6340876" y="576617"/>
            <a:ext cx="5287532" cy="338554"/>
          </a:xfrm>
          <a:prstGeom prst="rect">
            <a:avLst/>
          </a:prstGeom>
          <a:solidFill>
            <a:srgbClr val="6D276A"/>
          </a:solidFill>
        </p:spPr>
        <p:txBody>
          <a:bodyPr wrap="square" rtlCol="0">
            <a:spAutoFit/>
          </a:bodyPr>
          <a:lstStyle/>
          <a:p>
            <a:r>
              <a:rPr lang="en-GB" sz="1600" b="1" dirty="0">
                <a:solidFill>
                  <a:schemeClr val="bg1"/>
                </a:solidFill>
                <a:latin typeface="Arial" panose="020B0604020202020204" pitchFamily="34" charset="0"/>
                <a:cs typeface="Arial" panose="020B0604020202020204" pitchFamily="34" charset="0"/>
              </a:rPr>
              <a:t>Section 9. Support and care after leaving A&amp;E</a:t>
            </a:r>
          </a:p>
        </p:txBody>
      </p: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3" y="576617"/>
            <a:ext cx="5177184" cy="313932"/>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b="1" dirty="0">
                <a:solidFill>
                  <a:schemeClr val="bg1"/>
                </a:solidFill>
                <a:latin typeface="Arial" panose="020B0604020202020204" pitchFamily="34" charset="0"/>
                <a:cs typeface="Arial" panose="020B0604020202020204" pitchFamily="34" charset="0"/>
              </a:rPr>
              <a:t>Section 9. Support and care after leaving A&amp;E</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Did hospital staff discuss with you whether you may need further health or social care services after leaving A&amp;E?</a:t>
            </a:r>
          </a:p>
        </p:txBody>
      </p:sp>
      <p:sp>
        <p:nvSpPr>
          <p:cNvPr id="3" name="Title 6">
            <a:extLst>
              <a:ext uri="{FF2B5EF4-FFF2-40B4-BE49-F238E27FC236}">
                <a16:creationId xmlns:a16="http://schemas.microsoft.com/office/drawing/2014/main" id="{28D7F31B-1B5A-1E9A-4C17-B6DFABD86B86}"/>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170F8DC2-7DFD-515B-027F-3F756C62A6C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dirty="0">
                          <a:latin typeface="Arial" panose="020B0604020202020204" pitchFamily="34" charset="0"/>
                          <a:cs typeface="Arial" panose="020B0604020202020204" pitchFamily="34" charset="0"/>
                        </a:rPr>
                        <a:t>Much worse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About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15C8F7A5-D25A-AC98-FAAA-EC4614FBCFDE}"/>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17DC6304-4BA2-6768-4ACE-C6994197983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B0A30B1-487D-D7BB-8555-3CAB3F210647}"/>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979A5C92-7184-4699-686B-5351F14FB175}"/>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dirty="0">
                          <a:latin typeface="Arial" panose="020B0604020202020204" pitchFamily="34" charset="0"/>
                          <a:cs typeface="Arial" panose="020B0604020202020204" pitchFamily="34" charset="0"/>
                        </a:rPr>
                        <a:t>Much worse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About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008F6741-2A81-6BA3-B912-26E89CE491A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F3BE7DA2-107A-AC79-EDCE-C3B6760FBB01}"/>
              </a:ext>
            </a:extLst>
          </p:cNvPr>
          <p:cNvSpPr txBox="1"/>
          <p:nvPr/>
        </p:nvSpPr>
        <p:spPr>
          <a:xfrm>
            <a:off x="6337122" y="6204975"/>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8AB63157-0844-83E9-F3A9-F41BA53ABC08}"/>
              </a:ext>
            </a:extLst>
          </p:cNvPr>
          <p:cNvGraphicFramePr>
            <a:graphicFrameLocks/>
          </p:cNvGraphicFramePr>
          <p:nvPr>
            <p:extLst>
              <p:ext uri="{D42A27DB-BD31-4B8C-83A1-F6EECF244321}">
                <p14:modId xmlns:p14="http://schemas.microsoft.com/office/powerpoint/2010/main" val="414730206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40" descr="A bar chart showing the question scores for sites within your trust. The colour of the chart corresponds with the legend above.">
            <a:extLst>
              <a:ext uri="{FF2B5EF4-FFF2-40B4-BE49-F238E27FC236}">
                <a16:creationId xmlns:a16="http://schemas.microsoft.com/office/drawing/2014/main" id="{6E28E19A-DF96-D3CE-9B01-29A85445BB3A}"/>
              </a:ext>
            </a:extLst>
          </p:cNvPr>
          <p:cNvGraphicFramePr>
            <a:graphicFrameLocks/>
          </p:cNvGraphicFramePr>
          <p:nvPr>
            <p:extLst>
              <p:ext uri="{D42A27DB-BD31-4B8C-83A1-F6EECF244321}">
                <p14:modId xmlns:p14="http://schemas.microsoft.com/office/powerpoint/2010/main" val="1770531005"/>
              </p:ext>
            </p:extLst>
          </p:nvPr>
        </p:nvGraphicFramePr>
        <p:xfrm>
          <a:off x="5996366"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2080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Overall, did you feel you were treated with respect and dignity while you were in A&amp;E?</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a:off x="6069916" y="553477"/>
            <a:ext cx="23903" cy="6100366"/>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3" y="576617"/>
            <a:ext cx="4745859"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Respect and dignity </a:t>
            </a:r>
          </a:p>
        </p:txBody>
      </p:sp>
      <p:sp>
        <p:nvSpPr>
          <p:cNvPr id="3" name="Title 6">
            <a:extLst>
              <a:ext uri="{FF2B5EF4-FFF2-40B4-BE49-F238E27FC236}">
                <a16:creationId xmlns:a16="http://schemas.microsoft.com/office/drawing/2014/main" id="{0EFF53A9-8EF6-1412-747C-11CCD8D1DF9A}"/>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9F50D63A-B196-1058-A0FD-69ECAA31C127}"/>
              </a:ext>
            </a:extLst>
          </p:cNvPr>
          <p:cNvGraphicFramePr>
            <a:graphicFrameLocks noGrp="1"/>
          </p:cNvGraphicFramePr>
          <p:nvPr>
            <p:extLst>
              <p:ext uri="{D42A27DB-BD31-4B8C-83A1-F6EECF244321}">
                <p14:modId xmlns:p14="http://schemas.microsoft.com/office/powerpoint/2010/main" val="3064369923"/>
              </p:ext>
            </p:extLst>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dirty="0">
                          <a:latin typeface="Arial" panose="020B0604020202020204" pitchFamily="34" charset="0"/>
                          <a:cs typeface="Arial" panose="020B0604020202020204" pitchFamily="34" charset="0"/>
                        </a:rPr>
                        <a:t>Much worse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About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52E2DDAC-1DB8-C779-8BCD-AD9991DBF543}"/>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FAB5C886-D901-90E5-3ED4-F0CC4E0F3788}"/>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4">
            <a:extLst>
              <a:ext uri="{FF2B5EF4-FFF2-40B4-BE49-F238E27FC236}">
                <a16:creationId xmlns:a16="http://schemas.microsoft.com/office/drawing/2014/main" id="{76FCE43D-C960-4AD9-8AD3-F75A3A913914}"/>
              </a:ext>
            </a:extLst>
          </p:cNvPr>
          <p:cNvSpPr>
            <a:spLocks/>
          </p:cNvSpPr>
          <p:nvPr/>
        </p:nvSpPr>
        <p:spPr>
          <a:xfrm>
            <a:off x="6185136" y="1007389"/>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Overall, how was your experience while you were in A&amp;E?</a:t>
            </a:r>
          </a:p>
        </p:txBody>
      </p:sp>
      <p:sp>
        <p:nvSpPr>
          <p:cNvPr id="19" name="Title 39">
            <a:extLst>
              <a:ext uri="{FF2B5EF4-FFF2-40B4-BE49-F238E27FC236}">
                <a16:creationId xmlns:a16="http://schemas.microsoft.com/office/drawing/2014/main" id="{0DE4592B-3186-4975-BC6B-E37E0251DE10}"/>
              </a:ext>
            </a:extLst>
          </p:cNvPr>
          <p:cNvSpPr txBox="1">
            <a:spLocks/>
          </p:cNvSpPr>
          <p:nvPr/>
        </p:nvSpPr>
        <p:spPr>
          <a:xfrm>
            <a:off x="6301600" y="570509"/>
            <a:ext cx="340042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Overall experience </a:t>
            </a:r>
          </a:p>
        </p:txBody>
      </p:sp>
      <p:sp>
        <p:nvSpPr>
          <p:cNvPr id="20" name="Title 6">
            <a:extLst>
              <a:ext uri="{FF2B5EF4-FFF2-40B4-BE49-F238E27FC236}">
                <a16:creationId xmlns:a16="http://schemas.microsoft.com/office/drawing/2014/main" id="{59AD3E5E-B9F0-43C0-B23F-47BA9388EE0F}"/>
              </a:ext>
            </a:extLst>
          </p:cNvPr>
          <p:cNvSpPr txBox="1">
            <a:spLocks/>
          </p:cNvSpPr>
          <p:nvPr/>
        </p:nvSpPr>
        <p:spPr>
          <a:xfrm>
            <a:off x="6301600" y="1517707"/>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B9F8E522-747C-4E38-A2CA-2A45B4CAE5BB}"/>
              </a:ext>
            </a:extLst>
          </p:cNvPr>
          <p:cNvGraphicFramePr>
            <a:graphicFrameLocks noGrp="1"/>
          </p:cNvGraphicFramePr>
          <p:nvPr>
            <p:extLst>
              <p:ext uri="{D42A27DB-BD31-4B8C-83A1-F6EECF244321}">
                <p14:modId xmlns:p14="http://schemas.microsoft.com/office/powerpoint/2010/main" val="815158450"/>
              </p:ext>
            </p:extLst>
          </p:nvPr>
        </p:nvGraphicFramePr>
        <p:xfrm>
          <a:off x="6333802" y="5622441"/>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dirty="0">
                          <a:latin typeface="Arial" panose="020B0604020202020204" pitchFamily="34" charset="0"/>
                          <a:cs typeface="Arial" panose="020B0604020202020204" pitchFamily="34" charset="0"/>
                        </a:rPr>
                        <a:t>Much worse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About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47ADDD99-C0E6-4C65-8A35-1244C8F47E07}"/>
              </a:ext>
            </a:extLst>
          </p:cNvPr>
          <p:cNvSpPr txBox="1"/>
          <p:nvPr/>
        </p:nvSpPr>
        <p:spPr>
          <a:xfrm>
            <a:off x="6204180" y="1959305"/>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6" name="TextBox 25">
            <a:extLst>
              <a:ext uri="{FF2B5EF4-FFF2-40B4-BE49-F238E27FC236}">
                <a16:creationId xmlns:a16="http://schemas.microsoft.com/office/drawing/2014/main" id="{34155A31-2762-4C9B-8D24-02F317054870}"/>
              </a:ext>
            </a:extLst>
          </p:cNvPr>
          <p:cNvSpPr txBox="1"/>
          <p:nvPr/>
        </p:nvSpPr>
        <p:spPr>
          <a:xfrm>
            <a:off x="6333802" y="6182012"/>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 name="Q42" descr="A bar chart showing the question scores for sites within your trust. The colour of the chart corresponds with the legend above.">
            <a:extLst>
              <a:ext uri="{FF2B5EF4-FFF2-40B4-BE49-F238E27FC236}">
                <a16:creationId xmlns:a16="http://schemas.microsoft.com/office/drawing/2014/main" id="{48D43541-1431-C3CD-3410-D7A0D1434F41}"/>
              </a:ext>
            </a:extLst>
          </p:cNvPr>
          <p:cNvGraphicFramePr>
            <a:graphicFrameLocks/>
          </p:cNvGraphicFramePr>
          <p:nvPr>
            <p:extLst>
              <p:ext uri="{D42A27DB-BD31-4B8C-83A1-F6EECF244321}">
                <p14:modId xmlns:p14="http://schemas.microsoft.com/office/powerpoint/2010/main" val="84127192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43" descr="A bar chart showing the question scores for sites within your trust. The colour of the chart corresponds with the legend above.">
            <a:extLst>
              <a:ext uri="{FF2B5EF4-FFF2-40B4-BE49-F238E27FC236}">
                <a16:creationId xmlns:a16="http://schemas.microsoft.com/office/drawing/2014/main" id="{FFD47634-6C91-0856-EDD9-9772510DFAB6}"/>
              </a:ext>
            </a:extLst>
          </p:cNvPr>
          <p:cNvGraphicFramePr>
            <a:graphicFrameLocks/>
          </p:cNvGraphicFramePr>
          <p:nvPr>
            <p:extLst>
              <p:ext uri="{D42A27DB-BD31-4B8C-83A1-F6EECF244321}">
                <p14:modId xmlns:p14="http://schemas.microsoft.com/office/powerpoint/2010/main" val="3866586952"/>
              </p:ext>
            </p:extLst>
          </p:nvPr>
        </p:nvGraphicFramePr>
        <p:xfrm>
          <a:off x="5996366"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821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While you were in A&amp;E, did staff help you with your communication needs?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a:off x="6069916" y="553477"/>
            <a:ext cx="23903" cy="6100366"/>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262530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Not included in a section</a:t>
            </a:r>
          </a:p>
        </p:txBody>
      </p:sp>
      <p:sp>
        <p:nvSpPr>
          <p:cNvPr id="3" name="Title 6">
            <a:extLst>
              <a:ext uri="{FF2B5EF4-FFF2-40B4-BE49-F238E27FC236}">
                <a16:creationId xmlns:a16="http://schemas.microsoft.com/office/drawing/2014/main" id="{0EFF53A9-8EF6-1412-747C-11CCD8D1DF9A}"/>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9F50D63A-B196-1058-A0FD-69ECAA31C127}"/>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dirty="0">
                          <a:latin typeface="Arial" panose="020B0604020202020204" pitchFamily="34" charset="0"/>
                          <a:cs typeface="Arial" panose="020B0604020202020204" pitchFamily="34" charset="0"/>
                        </a:rPr>
                        <a:t>Much worse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About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52E2DDAC-1DB8-C779-8BCD-AD9991DBF543}"/>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FAB5C886-D901-90E5-3ED4-F0CC4E0F3788}"/>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4">
            <a:extLst>
              <a:ext uri="{FF2B5EF4-FFF2-40B4-BE49-F238E27FC236}">
                <a16:creationId xmlns:a16="http://schemas.microsoft.com/office/drawing/2014/main" id="{76FCE43D-C960-4AD9-8AD3-F75A3A913914}"/>
              </a:ext>
            </a:extLst>
          </p:cNvPr>
          <p:cNvSpPr>
            <a:spLocks/>
          </p:cNvSpPr>
          <p:nvPr/>
        </p:nvSpPr>
        <p:spPr>
          <a:xfrm>
            <a:off x="6185136" y="1007389"/>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If you contacted any health or social care services after leaving A&amp;E, was the care and support available when you needed it?</a:t>
            </a:r>
          </a:p>
        </p:txBody>
      </p:sp>
      <p:sp>
        <p:nvSpPr>
          <p:cNvPr id="19" name="Title 39">
            <a:extLst>
              <a:ext uri="{FF2B5EF4-FFF2-40B4-BE49-F238E27FC236}">
                <a16:creationId xmlns:a16="http://schemas.microsoft.com/office/drawing/2014/main" id="{0DE4592B-3186-4975-BC6B-E37E0251DE10}"/>
              </a:ext>
            </a:extLst>
          </p:cNvPr>
          <p:cNvSpPr txBox="1">
            <a:spLocks/>
          </p:cNvSpPr>
          <p:nvPr/>
        </p:nvSpPr>
        <p:spPr>
          <a:xfrm>
            <a:off x="6301600" y="570509"/>
            <a:ext cx="265387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Not included in a section </a:t>
            </a:r>
          </a:p>
        </p:txBody>
      </p:sp>
      <p:sp>
        <p:nvSpPr>
          <p:cNvPr id="20" name="Title 6">
            <a:extLst>
              <a:ext uri="{FF2B5EF4-FFF2-40B4-BE49-F238E27FC236}">
                <a16:creationId xmlns:a16="http://schemas.microsoft.com/office/drawing/2014/main" id="{59AD3E5E-B9F0-43C0-B23F-47BA9388EE0F}"/>
              </a:ext>
            </a:extLst>
          </p:cNvPr>
          <p:cNvSpPr txBox="1">
            <a:spLocks/>
          </p:cNvSpPr>
          <p:nvPr/>
        </p:nvSpPr>
        <p:spPr>
          <a:xfrm>
            <a:off x="6301600" y="1517707"/>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B9F8E522-747C-4E38-A2CA-2A45B4CAE5BB}"/>
              </a:ext>
            </a:extLst>
          </p:cNvPr>
          <p:cNvGraphicFramePr>
            <a:graphicFrameLocks noGrp="1"/>
          </p:cNvGraphicFramePr>
          <p:nvPr/>
        </p:nvGraphicFramePr>
        <p:xfrm>
          <a:off x="6333802" y="5622441"/>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dirty="0">
                          <a:latin typeface="Arial" panose="020B0604020202020204" pitchFamily="34" charset="0"/>
                          <a:cs typeface="Arial" panose="020B0604020202020204" pitchFamily="34" charset="0"/>
                        </a:rPr>
                        <a:t>Much worse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About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47ADDD99-C0E6-4C65-8A35-1244C8F47E07}"/>
              </a:ext>
            </a:extLst>
          </p:cNvPr>
          <p:cNvSpPr txBox="1"/>
          <p:nvPr/>
        </p:nvSpPr>
        <p:spPr>
          <a:xfrm>
            <a:off x="6204180" y="1959305"/>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6" name="TextBox 25">
            <a:extLst>
              <a:ext uri="{FF2B5EF4-FFF2-40B4-BE49-F238E27FC236}">
                <a16:creationId xmlns:a16="http://schemas.microsoft.com/office/drawing/2014/main" id="{34155A31-2762-4C9B-8D24-02F317054870}"/>
              </a:ext>
            </a:extLst>
          </p:cNvPr>
          <p:cNvSpPr txBox="1"/>
          <p:nvPr/>
        </p:nvSpPr>
        <p:spPr>
          <a:xfrm>
            <a:off x="6333802" y="6182012"/>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48D43541-1431-C3CD-3410-D7A0D1434F41}"/>
              </a:ext>
            </a:extLst>
          </p:cNvPr>
          <p:cNvGraphicFramePr>
            <a:graphicFrameLocks/>
          </p:cNvGraphicFramePr>
          <p:nvPr>
            <p:extLst>
              <p:ext uri="{D42A27DB-BD31-4B8C-83A1-F6EECF244321}">
                <p14:modId xmlns:p14="http://schemas.microsoft.com/office/powerpoint/2010/main" val="289338737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41" descr="A bar chart showing the question scores for sites within your trust. The colour of the chart corresponds with the legend above.">
            <a:extLst>
              <a:ext uri="{FF2B5EF4-FFF2-40B4-BE49-F238E27FC236}">
                <a16:creationId xmlns:a16="http://schemas.microsoft.com/office/drawing/2014/main" id="{FFD47634-6C91-0856-EDD9-9772510DFAB6}"/>
              </a:ext>
            </a:extLst>
          </p:cNvPr>
          <p:cNvGraphicFramePr>
            <a:graphicFrameLocks/>
          </p:cNvGraphicFramePr>
          <p:nvPr>
            <p:extLst>
              <p:ext uri="{D42A27DB-BD31-4B8C-83A1-F6EECF244321}">
                <p14:modId xmlns:p14="http://schemas.microsoft.com/office/powerpoint/2010/main" val="3904936639"/>
              </p:ext>
            </p:extLst>
          </p:nvPr>
        </p:nvGraphicFramePr>
        <p:xfrm>
          <a:off x="5996366"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0450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15938" y="2137062"/>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000" dirty="0"/>
              <a:t>Comparison to other 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17051226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Q12. After your first assessment, did the nurse or doctor tell you what would happen next?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Q14. Were you kept updated on how long your wait would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Q27. Were you involved as much as you wanted to be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Q40. Did hospital staff discuss with you whether you may need further health or social care services after leaving A&amp;E?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95828173"/>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Q41. If you contacted any health or social care services after leaving A&amp;E, was the care and support available when you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63982" y="516997"/>
            <a:ext cx="11417697" cy="654856"/>
          </a:xfrm>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0321" y="1100832"/>
            <a:ext cx="11417697" cy="5392043"/>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Trust and site level results </a:t>
            </a:r>
            <a:r>
              <a:rPr lang="en-GB" sz="1200" dirty="0">
                <a:latin typeface="Arial" panose="020B0604020202020204" pitchFamily="34" charset="0"/>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Comparison to other trusts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https://www.cqc.org.uk/uecsurvey</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Urgent and Emergency Care Survey </a:t>
            </a:r>
            <a:r>
              <a:rPr lang="en-GB" sz="1200" dirty="0">
                <a:latin typeface="Arial" panose="020B0604020202020204" pitchFamily="34" charset="0"/>
                <a:cs typeface="Arial" panose="020B0604020202020204" pitchFamily="34" charset="0"/>
                <a:hlinkClick r:id="rId5"/>
              </a:rPr>
              <a:t>https://nhssurveys.org/surveys/survey/03-urgent-emergency-care/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730115"/>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53855" y="1658576"/>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a:t>
            </a:r>
            <a:r>
              <a:rPr lang="en-GB" sz="3200" b="1" dirty="0">
                <a:latin typeface="Arial" panose="020B0604020202020204" pitchFamily="34" charset="0"/>
                <a:cs typeface="Arial" panose="020B0604020202020204" pitchFamily="34" charset="0"/>
              </a:rPr>
              <a:t>:</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437230" y="2964215"/>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emergency@surveycoordination.com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15938" y="2597915"/>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3322386"/>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72978" y="148846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241300" y="1619877"/>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18546" y="219137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237192" y="234610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177651" y="292584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203518" y="3032366"/>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78606" y="33815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241300" y="3443071"/>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4277335795"/>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3"/>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4478156" y="4528140"/>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097853812"/>
              </p:ext>
            </p:extLst>
          </p:nvPr>
        </p:nvGraphicFramePr>
        <p:xfrm>
          <a:off x="4702390" y="4726930"/>
          <a:ext cx="3167182"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920313"/>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2297867725"/>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5"/>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2174768997"/>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6"/>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ltc_textbox">
            <a:extLst>
              <a:ext uri="{FF2B5EF4-FFF2-40B4-BE49-F238E27FC236}">
                <a16:creationId xmlns:a16="http://schemas.microsoft.com/office/drawing/2014/main" id="{789D5F5D-82B7-2E60-D6F0-7D5C929DB661}"/>
              </a:ext>
            </a:extLst>
          </p:cNvPr>
          <p:cNvSpPr txBox="1"/>
          <p:nvPr/>
        </p:nvSpPr>
        <p:spPr>
          <a:xfrm>
            <a:off x="2350980" y="483198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patients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graphicFrame>
        <p:nvGraphicFramePr>
          <p:cNvPr id="14" name="conditions_chart" descr="Bar chart showing percentage with one long-term condition and 2 or more long term conditions for this NHS trust.">
            <a:extLst>
              <a:ext uri="{FF2B5EF4-FFF2-40B4-BE49-F238E27FC236}">
                <a16:creationId xmlns:a16="http://schemas.microsoft.com/office/drawing/2014/main" id="{A015CDE7-316E-6234-2F25-83100445745D}"/>
              </a:ext>
            </a:extLst>
          </p:cNvPr>
          <p:cNvGraphicFramePr/>
          <p:nvPr>
            <p:extLst>
              <p:ext uri="{D42A27DB-BD31-4B8C-83A1-F6EECF244321}">
                <p14:modId xmlns:p14="http://schemas.microsoft.com/office/powerpoint/2010/main" val="2547432240"/>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8"/>
          </a:graphicData>
        </a:graphic>
      </p:graphicFrame>
      <p:sp>
        <p:nvSpPr>
          <p:cNvPr id="17" name="ltc_%_textbox">
            <a:extLst>
              <a:ext uri="{FF2B5EF4-FFF2-40B4-BE49-F238E27FC236}">
                <a16:creationId xmlns:a16="http://schemas.microsoft.com/office/drawing/2014/main" id="{4F9AAB2C-E56F-7AF2-E66F-1A9E60BB756D}"/>
              </a:ext>
            </a:extLst>
          </p:cNvPr>
          <p:cNvSpPr txBox="1"/>
          <p:nvPr/>
        </p:nvSpPr>
        <p:spPr>
          <a:xfrm>
            <a:off x="1156767" y="5312343"/>
            <a:ext cx="702037" cy="373436"/>
          </a:xfrm>
          <a:prstGeom prst="rect">
            <a:avLst/>
          </a:prstGeom>
          <a:noFill/>
        </p:spPr>
        <p:txBody>
          <a:bodyPr wrap="square">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82</a:t>
            </a:r>
            <a:r>
              <a:rPr kumimoji="0" lang="en-GB" sz="1800" b="1" i="0" u="none" strike="noStrike" kern="1200" cap="none" spc="0" normalizeH="0" baseline="0" noProof="0">
                <a:ln>
                  <a:noFill/>
                </a:ln>
                <a:solidFill>
                  <a:srgbClr val="6D276A"/>
                </a:solidFill>
                <a:effectLst/>
                <a:uLnTx/>
                <a:uFillTx/>
                <a:latin typeface="Arial"/>
                <a:ea typeface="+mn-ea"/>
                <a:cs typeface="+mn-cs"/>
              </a:rPr>
              <a:t>%</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Flowchart: Connector 15">
            <a:extLst>
              <a:ext uri="{FF2B5EF4-FFF2-40B4-BE49-F238E27FC236}">
                <a16:creationId xmlns:a16="http://schemas.microsoft.com/office/drawing/2014/main" id="{317264E8-0689-E34E-AB4D-F6EB6AC80D89}"/>
              </a:ext>
            </a:extLst>
          </p:cNvPr>
          <p:cNvSpPr/>
          <p:nvPr/>
        </p:nvSpPr>
        <p:spPr>
          <a:xfrm>
            <a:off x="5260182" y="2503466"/>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19970" y="622900"/>
            <a:ext cx="11417697" cy="654856"/>
          </a:xfrm>
        </p:spPr>
        <p:txBody>
          <a:bodyPr>
            <a:normAutofit/>
          </a:bodyPr>
          <a:lstStyle/>
          <a:p>
            <a:r>
              <a:rPr lang="en-GB" dirty="0"/>
              <a:t>Summary of findings for your trust</a:t>
            </a:r>
          </a:p>
        </p:txBody>
      </p:sp>
      <p:sp>
        <p:nvSpPr>
          <p:cNvPr id="38" name="TextBox 37">
            <a:extLst>
              <a:ext uri="{FF2B5EF4-FFF2-40B4-BE49-F238E27FC236}">
                <a16:creationId xmlns:a16="http://schemas.microsoft.com/office/drawing/2014/main" id="{B8CCBD10-50DB-4715-83D1-5DCDB73E9E62}"/>
              </a:ext>
            </a:extLst>
          </p:cNvPr>
          <p:cNvSpPr txBox="1"/>
          <p:nvPr/>
        </p:nvSpPr>
        <p:spPr>
          <a:xfrm>
            <a:off x="548475" y="1397766"/>
            <a:ext cx="529653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553202" y="1754834"/>
            <a:ext cx="5410526"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68980631"/>
              </p:ext>
            </p:extLst>
          </p:nvPr>
        </p:nvGraphicFramePr>
        <p:xfrm>
          <a:off x="637782" y="2392656"/>
          <a:ext cx="5410526" cy="3204162"/>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 ,</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trust has performed worse”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http://schemas.microsoft.com/office/2006/metadata/properties"/>
    <ds:schemaRef ds:uri="http://schemas.openxmlformats.org/package/2006/metadata/core-properties"/>
    <ds:schemaRef ds:uri="http://purl.org/dc/terms/"/>
    <ds:schemaRef ds:uri="http://purl.org/dc/elements/1.1/"/>
    <ds:schemaRef ds:uri="http://www.w3.org/XML/1998/namespace"/>
    <ds:schemaRef ds:uri="http://schemas.microsoft.com/office/2006/documentManagement/types"/>
    <ds:schemaRef ds:uri="1d162527-c308-4a98-98b8-9e726c57dd8b"/>
    <ds:schemaRef ds:uri="http://schemas.microsoft.com/office/infopath/2007/PartnerControls"/>
    <ds:schemaRef ds:uri="c497441b-d3fe-4788-8629-aff52d38f515"/>
    <ds:schemaRef ds:uri="http://purl.org/dc/dcmityp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39978015-5DD3-4791-9425-0B84856EF2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25665</TotalTime>
  <Words>10438</Words>
  <Application>Microsoft Office PowerPoint</Application>
  <PresentationFormat>Widescreen</PresentationFormat>
  <Paragraphs>1160</Paragraphs>
  <Slides>63</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Arial Black</vt:lpstr>
      <vt:lpstr>Calibri</vt:lpstr>
      <vt:lpstr>Calibri Light</vt:lpstr>
      <vt:lpstr>Courier New</vt:lpstr>
      <vt:lpstr>Wingdings</vt:lpstr>
      <vt:lpstr>Office Theme</vt:lpstr>
      <vt:lpstr>Wirral University Teaching Hospital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2024 Urgent and Emergency Care Survey </vt:lpstr>
      <vt:lpstr>Benchmarking</vt:lpstr>
      <vt:lpstr>How to interpret benchmarking in this report</vt:lpstr>
      <vt:lpstr>How to interpret benchmarking in this report (continued)</vt:lpstr>
      <vt:lpstr>An example of scoring</vt:lpstr>
      <vt:lpstr>Section 1. Arrival</vt:lpstr>
      <vt:lpstr>Section 1. Arrival (continued)</vt:lpstr>
      <vt:lpstr>Section 2. Waiting </vt:lpstr>
      <vt:lpstr>Section 2. Waiting (continued)</vt:lpstr>
      <vt:lpstr>Section 3. Privacy</vt:lpstr>
      <vt:lpstr>Section 3. Privacy (continued)</vt:lpstr>
      <vt:lpstr>Section 4. Interactions with doctors and nurses</vt:lpstr>
      <vt:lpstr>Section 4. Interactions with doctors and nurses (continued)</vt:lpstr>
      <vt:lpstr>Section 4. Interactions with doctors and nurses (continued)</vt:lpstr>
      <vt:lpstr>Section 5. Your care and treatment</vt:lpstr>
      <vt:lpstr>Section 5. Your care and treatment (continued) </vt:lpstr>
      <vt:lpstr>Section 6. Communication about tests </vt:lpstr>
      <vt:lpstr>Section 6. Communication about tests (continued)</vt:lpstr>
      <vt:lpstr>Section 7. Hospital environment and facilities</vt:lpstr>
      <vt:lpstr>Section 7. Hospital environment and facilities (continued)</vt:lpstr>
      <vt:lpstr>Section 8. Information to support recovery at home</vt:lpstr>
      <vt:lpstr>Section 8. Information to support recovery at home (continued)</vt:lpstr>
      <vt:lpstr>Section 9. Support and care after leaving A&amp;E</vt:lpstr>
      <vt:lpstr>Section 9. Support and care after leaving A&amp;E (continued)</vt:lpstr>
      <vt:lpstr>Section 10. Respect and dignity </vt:lpstr>
      <vt:lpstr>Section 10. Respect and dignity (continued)</vt:lpstr>
      <vt:lpstr>Section 11. Overall experience</vt:lpstr>
      <vt:lpstr>Section 11. Overall experience (continued)</vt:lpstr>
      <vt:lpstr>Questions not included in a section</vt:lpstr>
      <vt:lpstr>Trust and site-level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Johanna Ashworth Jones</cp:lastModifiedBy>
  <cp:revision>782</cp:revision>
  <dcterms:created xsi:type="dcterms:W3CDTF">2021-03-04T09:52:26Z</dcterms:created>
  <dcterms:modified xsi:type="dcterms:W3CDTF">2024-11-21T10:08:03Z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0x010100F3E9CB1DA50C2C4998DB6494502870F3</vt:lpwstr>
  </property>
  <property fmtid="{D5CDD505-2E9C-101B-9397-08002B2CF9AE}" pid="3" name="MediaServiceImageTags">
    <vt:lpwstr/>
  </property>
</Properties>
</file>