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DCFE"/>
    <a:srgbClr val="FDABFF"/>
    <a:srgbClr val="FEDDFF"/>
    <a:srgbClr val="B5A6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3" d="100"/>
          <a:sy n="83" d="100"/>
        </p:scale>
        <p:origin x="-1842" y="-4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05E91282-AF82-4CED-AF53-2225E5E116C8}" type="datetimeFigureOut">
              <a:rPr lang="en-GB" smtClean="0"/>
              <a:t>21/10/2016</a:t>
            </a:fld>
            <a:endParaRPr lang="en-GB" dirty="0"/>
          </a:p>
        </p:txBody>
      </p:sp>
      <p:sp>
        <p:nvSpPr>
          <p:cNvPr id="4" name="Slide Image Placeholder 3"/>
          <p:cNvSpPr>
            <a:spLocks noGrp="1" noRot="1" noChangeAspect="1"/>
          </p:cNvSpPr>
          <p:nvPr>
            <p:ph type="sldImg" idx="2"/>
          </p:nvPr>
        </p:nvSpPr>
        <p:spPr>
          <a:xfrm>
            <a:off x="1938338" y="744538"/>
            <a:ext cx="2792412"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a:defRPr sz="1200"/>
            </a:lvl1pPr>
          </a:lstStyle>
          <a:p>
            <a:fld id="{CFDED644-FA20-4E35-9D4D-27B0163828A5}" type="slidenum">
              <a:rPr lang="en-GB" smtClean="0"/>
              <a:t>‹#›</a:t>
            </a:fld>
            <a:endParaRPr lang="en-GB" dirty="0"/>
          </a:p>
        </p:txBody>
      </p:sp>
    </p:spTree>
    <p:extLst>
      <p:ext uri="{BB962C8B-B14F-4D97-AF65-F5344CB8AC3E}">
        <p14:creationId xmlns:p14="http://schemas.microsoft.com/office/powerpoint/2010/main" val="358259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DED644-FA20-4E35-9D4D-27B0163828A5}" type="slidenum">
              <a:rPr lang="en-GB" smtClean="0"/>
              <a:t>1</a:t>
            </a:fld>
            <a:endParaRPr lang="en-GB" dirty="0"/>
          </a:p>
        </p:txBody>
      </p:sp>
    </p:spTree>
    <p:extLst>
      <p:ext uri="{BB962C8B-B14F-4D97-AF65-F5344CB8AC3E}">
        <p14:creationId xmlns:p14="http://schemas.microsoft.com/office/powerpoint/2010/main" val="1025988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7CE22CA-5C85-4D7E-871A-A8D1679FFFEF}" type="datetimeFigureOut">
              <a:rPr lang="en-GB" smtClean="0"/>
              <a:t>21/10/2016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620A479-E551-4BE2-B758-40EE16E337D7}" type="slidenum">
              <a:rPr lang="en-GB" smtClean="0"/>
              <a:t>‹#›</a:t>
            </a:fld>
            <a:endParaRPr lang="en-GB" dirty="0"/>
          </a:p>
        </p:txBody>
      </p:sp>
    </p:spTree>
    <p:extLst>
      <p:ext uri="{BB962C8B-B14F-4D97-AF65-F5344CB8AC3E}">
        <p14:creationId xmlns:p14="http://schemas.microsoft.com/office/powerpoint/2010/main" val="2478250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CE22CA-5C85-4D7E-871A-A8D1679FFFEF}" type="datetimeFigureOut">
              <a:rPr lang="en-GB" smtClean="0"/>
              <a:t>21/10/2016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620A479-E551-4BE2-B758-40EE16E337D7}" type="slidenum">
              <a:rPr lang="en-GB" smtClean="0"/>
              <a:t>‹#›</a:t>
            </a:fld>
            <a:endParaRPr lang="en-GB" dirty="0"/>
          </a:p>
        </p:txBody>
      </p:sp>
    </p:spTree>
    <p:extLst>
      <p:ext uri="{BB962C8B-B14F-4D97-AF65-F5344CB8AC3E}">
        <p14:creationId xmlns:p14="http://schemas.microsoft.com/office/powerpoint/2010/main" val="3061213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CE22CA-5C85-4D7E-871A-A8D1679FFFEF}" type="datetimeFigureOut">
              <a:rPr lang="en-GB" smtClean="0"/>
              <a:t>21/10/2016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620A479-E551-4BE2-B758-40EE16E337D7}" type="slidenum">
              <a:rPr lang="en-GB" smtClean="0"/>
              <a:t>‹#›</a:t>
            </a:fld>
            <a:endParaRPr lang="en-GB" dirty="0"/>
          </a:p>
        </p:txBody>
      </p:sp>
    </p:spTree>
    <p:extLst>
      <p:ext uri="{BB962C8B-B14F-4D97-AF65-F5344CB8AC3E}">
        <p14:creationId xmlns:p14="http://schemas.microsoft.com/office/powerpoint/2010/main" val="2613547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CE22CA-5C85-4D7E-871A-A8D1679FFFEF}" type="datetimeFigureOut">
              <a:rPr lang="en-GB" smtClean="0"/>
              <a:t>21/10/2016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620A479-E551-4BE2-B758-40EE16E337D7}" type="slidenum">
              <a:rPr lang="en-GB" smtClean="0"/>
              <a:t>‹#›</a:t>
            </a:fld>
            <a:endParaRPr lang="en-GB" dirty="0"/>
          </a:p>
        </p:txBody>
      </p:sp>
    </p:spTree>
    <p:extLst>
      <p:ext uri="{BB962C8B-B14F-4D97-AF65-F5344CB8AC3E}">
        <p14:creationId xmlns:p14="http://schemas.microsoft.com/office/powerpoint/2010/main" val="1302876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CE22CA-5C85-4D7E-871A-A8D1679FFFEF}" type="datetimeFigureOut">
              <a:rPr lang="en-GB" smtClean="0"/>
              <a:t>21/10/2016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620A479-E551-4BE2-B758-40EE16E337D7}" type="slidenum">
              <a:rPr lang="en-GB" smtClean="0"/>
              <a:t>‹#›</a:t>
            </a:fld>
            <a:endParaRPr lang="en-GB" dirty="0"/>
          </a:p>
        </p:txBody>
      </p:sp>
    </p:spTree>
    <p:extLst>
      <p:ext uri="{BB962C8B-B14F-4D97-AF65-F5344CB8AC3E}">
        <p14:creationId xmlns:p14="http://schemas.microsoft.com/office/powerpoint/2010/main" val="70619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7CE22CA-5C85-4D7E-871A-A8D1679FFFEF}" type="datetimeFigureOut">
              <a:rPr lang="en-GB" smtClean="0"/>
              <a:t>21/10/2016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620A479-E551-4BE2-B758-40EE16E337D7}" type="slidenum">
              <a:rPr lang="en-GB" smtClean="0"/>
              <a:t>‹#›</a:t>
            </a:fld>
            <a:endParaRPr lang="en-GB" dirty="0"/>
          </a:p>
        </p:txBody>
      </p:sp>
    </p:spTree>
    <p:extLst>
      <p:ext uri="{BB962C8B-B14F-4D97-AF65-F5344CB8AC3E}">
        <p14:creationId xmlns:p14="http://schemas.microsoft.com/office/powerpoint/2010/main" val="3929734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7CE22CA-5C85-4D7E-871A-A8D1679FFFEF}" type="datetimeFigureOut">
              <a:rPr lang="en-GB" smtClean="0"/>
              <a:t>21/10/2016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620A479-E551-4BE2-B758-40EE16E337D7}" type="slidenum">
              <a:rPr lang="en-GB" smtClean="0"/>
              <a:t>‹#›</a:t>
            </a:fld>
            <a:endParaRPr lang="en-GB" dirty="0"/>
          </a:p>
        </p:txBody>
      </p:sp>
    </p:spTree>
    <p:extLst>
      <p:ext uri="{BB962C8B-B14F-4D97-AF65-F5344CB8AC3E}">
        <p14:creationId xmlns:p14="http://schemas.microsoft.com/office/powerpoint/2010/main" val="372921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7CE22CA-5C85-4D7E-871A-A8D1679FFFEF}" type="datetimeFigureOut">
              <a:rPr lang="en-GB" smtClean="0"/>
              <a:t>21/10/2016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620A479-E551-4BE2-B758-40EE16E337D7}" type="slidenum">
              <a:rPr lang="en-GB" smtClean="0"/>
              <a:t>‹#›</a:t>
            </a:fld>
            <a:endParaRPr lang="en-GB" dirty="0"/>
          </a:p>
        </p:txBody>
      </p:sp>
    </p:spTree>
    <p:extLst>
      <p:ext uri="{BB962C8B-B14F-4D97-AF65-F5344CB8AC3E}">
        <p14:creationId xmlns:p14="http://schemas.microsoft.com/office/powerpoint/2010/main" val="1134845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E22CA-5C85-4D7E-871A-A8D1679FFFEF}" type="datetimeFigureOut">
              <a:rPr lang="en-GB" smtClean="0"/>
              <a:t>21/10/2016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620A479-E551-4BE2-B758-40EE16E337D7}" type="slidenum">
              <a:rPr lang="en-GB" smtClean="0"/>
              <a:t>‹#›</a:t>
            </a:fld>
            <a:endParaRPr lang="en-GB" dirty="0"/>
          </a:p>
        </p:txBody>
      </p:sp>
    </p:spTree>
    <p:extLst>
      <p:ext uri="{BB962C8B-B14F-4D97-AF65-F5344CB8AC3E}">
        <p14:creationId xmlns:p14="http://schemas.microsoft.com/office/powerpoint/2010/main" val="3372382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E22CA-5C85-4D7E-871A-A8D1679FFFEF}" type="datetimeFigureOut">
              <a:rPr lang="en-GB" smtClean="0"/>
              <a:t>21/10/2016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620A479-E551-4BE2-B758-40EE16E337D7}" type="slidenum">
              <a:rPr lang="en-GB" smtClean="0"/>
              <a:t>‹#›</a:t>
            </a:fld>
            <a:endParaRPr lang="en-GB" dirty="0"/>
          </a:p>
        </p:txBody>
      </p:sp>
    </p:spTree>
    <p:extLst>
      <p:ext uri="{BB962C8B-B14F-4D97-AF65-F5344CB8AC3E}">
        <p14:creationId xmlns:p14="http://schemas.microsoft.com/office/powerpoint/2010/main" val="3691918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E22CA-5C85-4D7E-871A-A8D1679FFFEF}" type="datetimeFigureOut">
              <a:rPr lang="en-GB" smtClean="0"/>
              <a:t>21/10/2016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620A479-E551-4BE2-B758-40EE16E337D7}" type="slidenum">
              <a:rPr lang="en-GB" smtClean="0"/>
              <a:t>‹#›</a:t>
            </a:fld>
            <a:endParaRPr lang="en-GB" dirty="0"/>
          </a:p>
        </p:txBody>
      </p:sp>
    </p:spTree>
    <p:extLst>
      <p:ext uri="{BB962C8B-B14F-4D97-AF65-F5344CB8AC3E}">
        <p14:creationId xmlns:p14="http://schemas.microsoft.com/office/powerpoint/2010/main" val="1459030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7CE22CA-5C85-4D7E-871A-A8D1679FFFEF}" type="datetimeFigureOut">
              <a:rPr lang="en-GB" smtClean="0"/>
              <a:t>21/10/2016</a:t>
            </a:fld>
            <a:endParaRPr lang="en-GB"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620A479-E551-4BE2-B758-40EE16E337D7}" type="slidenum">
              <a:rPr lang="en-GB" smtClean="0"/>
              <a:t>‹#›</a:t>
            </a:fld>
            <a:endParaRPr lang="en-GB" dirty="0"/>
          </a:p>
        </p:txBody>
      </p:sp>
    </p:spTree>
    <p:extLst>
      <p:ext uri="{BB962C8B-B14F-4D97-AF65-F5344CB8AC3E}">
        <p14:creationId xmlns:p14="http://schemas.microsoft.com/office/powerpoint/2010/main" val="4174480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descr="K:\wirral.jpg"/>
          <p:cNvPicPr/>
          <p:nvPr/>
        </p:nvPicPr>
        <p:blipFill>
          <a:blip r:embed="rId3">
            <a:extLst>
              <a:ext uri="{28A0092B-C50C-407E-A947-70E740481C1C}">
                <a14:useLocalDpi xmlns:a14="http://schemas.microsoft.com/office/drawing/2010/main" val="0"/>
              </a:ext>
            </a:extLst>
          </a:blip>
          <a:srcRect/>
          <a:stretch>
            <a:fillRect/>
          </a:stretch>
        </p:blipFill>
        <p:spPr bwMode="auto">
          <a:xfrm>
            <a:off x="1556793" y="46680"/>
            <a:ext cx="3121888" cy="507712"/>
          </a:xfrm>
          <a:prstGeom prst="rect">
            <a:avLst/>
          </a:prstGeom>
          <a:noFill/>
          <a:ln>
            <a:noFill/>
          </a:ln>
        </p:spPr>
      </p:pic>
      <p:pic>
        <p:nvPicPr>
          <p:cNvPr id="6" name="Picture 5" descr="S:\Groups\HPB\macmillan logo.png"/>
          <p:cNvPicPr/>
          <p:nvPr/>
        </p:nvPicPr>
        <p:blipFill>
          <a:blip r:embed="rId4">
            <a:extLst>
              <a:ext uri="{28A0092B-C50C-407E-A947-70E740481C1C}">
                <a14:useLocalDpi xmlns:a14="http://schemas.microsoft.com/office/drawing/2010/main" val="0"/>
              </a:ext>
            </a:extLst>
          </a:blip>
          <a:srcRect/>
          <a:stretch>
            <a:fillRect/>
          </a:stretch>
        </p:blipFill>
        <p:spPr bwMode="auto">
          <a:xfrm>
            <a:off x="1" y="50392"/>
            <a:ext cx="1484784" cy="504000"/>
          </a:xfrm>
          <a:prstGeom prst="rect">
            <a:avLst/>
          </a:prstGeom>
          <a:noFill/>
          <a:ln>
            <a:noFill/>
          </a:ln>
        </p:spPr>
      </p:pic>
      <p:pic>
        <p:nvPicPr>
          <p:cNvPr id="7" name="Picture 6"/>
          <p:cNvPicPr/>
          <p:nvPr/>
        </p:nvPicPr>
        <p:blipFill>
          <a:blip r:embed="rId5">
            <a:extLst>
              <a:ext uri="{28A0092B-C50C-407E-A947-70E740481C1C}">
                <a14:useLocalDpi xmlns:a14="http://schemas.microsoft.com/office/drawing/2010/main" val="0"/>
              </a:ext>
            </a:extLst>
          </a:blip>
          <a:srcRect/>
          <a:stretch>
            <a:fillRect/>
          </a:stretch>
        </p:blipFill>
        <p:spPr bwMode="auto">
          <a:xfrm>
            <a:off x="4699321" y="34290"/>
            <a:ext cx="2179217" cy="504000"/>
          </a:xfrm>
          <a:prstGeom prst="rect">
            <a:avLst/>
          </a:prstGeom>
          <a:noFill/>
        </p:spPr>
      </p:pic>
      <p:sp>
        <p:nvSpPr>
          <p:cNvPr id="12" name="TextBox 11"/>
          <p:cNvSpPr txBox="1"/>
          <p:nvPr/>
        </p:nvSpPr>
        <p:spPr>
          <a:xfrm>
            <a:off x="139521" y="1543596"/>
            <a:ext cx="3240360" cy="2677656"/>
          </a:xfrm>
          <a:prstGeom prst="rect">
            <a:avLst/>
          </a:prstGeom>
          <a:noFill/>
          <a:ln>
            <a:solidFill>
              <a:schemeClr val="tx2">
                <a:lumMod val="60000"/>
                <a:lumOff val="40000"/>
              </a:schemeClr>
            </a:solidFill>
          </a:ln>
        </p:spPr>
        <p:txBody>
          <a:bodyPr wrap="square" rtlCol="0">
            <a:spAutoFit/>
          </a:bodyPr>
          <a:lstStyle/>
          <a:p>
            <a:pPr algn="ctr"/>
            <a:r>
              <a:rPr lang="en-GB" sz="1200" b="1" dirty="0" smtClean="0">
                <a:solidFill>
                  <a:schemeClr val="tx2"/>
                </a:solidFill>
              </a:rPr>
              <a:t>Background</a:t>
            </a:r>
            <a:endParaRPr lang="en-GB" sz="1200" b="1" dirty="0">
              <a:solidFill>
                <a:schemeClr val="tx2"/>
              </a:solidFill>
            </a:endParaRPr>
          </a:p>
          <a:p>
            <a:r>
              <a:rPr lang="en-GB" sz="1200" b="1" dirty="0" smtClean="0">
                <a:solidFill>
                  <a:schemeClr val="tx2"/>
                </a:solidFill>
              </a:rPr>
              <a:t>One in four cancers are diagnosed via emergency presentations to secondary care. NICE has published guidance on referral process for primary care to improve early diagnosis. But there  are a number of conditions that do not fit into the NICE referral criteria including Cancer of Unknown Primary (CUP). Acute Oncology service at WUTH has set up a new Acute Oncology/CUP clinic to provide an open access service to primary care and secondary care to improve the pathway for this group of patients. We present here early data on the effectiveness of this service over a five month period. </a:t>
            </a:r>
          </a:p>
        </p:txBody>
      </p:sp>
      <p:sp>
        <p:nvSpPr>
          <p:cNvPr id="17" name="TextBox 16"/>
          <p:cNvSpPr txBox="1"/>
          <p:nvPr/>
        </p:nvSpPr>
        <p:spPr>
          <a:xfrm>
            <a:off x="3462098" y="1543596"/>
            <a:ext cx="3196900" cy="2308324"/>
          </a:xfrm>
          <a:prstGeom prst="rect">
            <a:avLst/>
          </a:prstGeom>
          <a:noFill/>
          <a:ln>
            <a:solidFill>
              <a:schemeClr val="tx2">
                <a:lumMod val="60000"/>
                <a:lumOff val="40000"/>
              </a:schemeClr>
            </a:solidFill>
          </a:ln>
        </p:spPr>
        <p:txBody>
          <a:bodyPr wrap="square" rtlCol="0">
            <a:spAutoFit/>
          </a:bodyPr>
          <a:lstStyle/>
          <a:p>
            <a:r>
              <a:rPr lang="en-GB" sz="1200" b="1" dirty="0" smtClean="0">
                <a:solidFill>
                  <a:schemeClr val="tx2"/>
                </a:solidFill>
              </a:rPr>
              <a:t>Types of referral &amp; Sites of metastatic disease </a:t>
            </a:r>
          </a:p>
          <a:p>
            <a:pPr marL="171450" indent="-171450">
              <a:buFont typeface="Arial" panose="020B0604020202020204" pitchFamily="34" charset="0"/>
              <a:buChar char="•"/>
            </a:pPr>
            <a:r>
              <a:rPr lang="en-GB" sz="1200" dirty="0" smtClean="0">
                <a:solidFill>
                  <a:schemeClr val="tx2"/>
                </a:solidFill>
              </a:rPr>
              <a:t>Liver mets ( 6 presentations)</a:t>
            </a:r>
          </a:p>
          <a:p>
            <a:pPr marL="171450" indent="-171450">
              <a:buFont typeface="Arial" panose="020B0604020202020204" pitchFamily="34" charset="0"/>
              <a:buChar char="•"/>
            </a:pPr>
            <a:r>
              <a:rPr lang="en-GB" sz="1200" dirty="0" smtClean="0">
                <a:solidFill>
                  <a:schemeClr val="tx2"/>
                </a:solidFill>
              </a:rPr>
              <a:t>Lymphandopathy (2 presentations)</a:t>
            </a:r>
          </a:p>
          <a:p>
            <a:pPr marL="171450" indent="-171450">
              <a:buFont typeface="Arial" panose="020B0604020202020204" pitchFamily="34" charset="0"/>
              <a:buChar char="•"/>
            </a:pPr>
            <a:r>
              <a:rPr lang="en-GB" sz="1200" dirty="0" smtClean="0">
                <a:solidFill>
                  <a:schemeClr val="tx2"/>
                </a:solidFill>
              </a:rPr>
              <a:t>Spine/bone lesions (1)</a:t>
            </a:r>
          </a:p>
          <a:p>
            <a:pPr marL="171450" indent="-171450">
              <a:buFont typeface="Arial" panose="020B0604020202020204" pitchFamily="34" charset="0"/>
              <a:buChar char="•"/>
            </a:pPr>
            <a:r>
              <a:rPr lang="en-GB" sz="1200" dirty="0" smtClean="0">
                <a:solidFill>
                  <a:schemeClr val="tx2"/>
                </a:solidFill>
              </a:rPr>
              <a:t>Solitary liver lesions (2 presentations)</a:t>
            </a:r>
          </a:p>
          <a:p>
            <a:pPr marL="171450" indent="-171450">
              <a:buFont typeface="Arial" panose="020B0604020202020204" pitchFamily="34" charset="0"/>
              <a:buChar char="•"/>
            </a:pPr>
            <a:r>
              <a:rPr lang="en-GB" sz="1200" dirty="0" smtClean="0">
                <a:solidFill>
                  <a:schemeClr val="tx2"/>
                </a:solidFill>
              </a:rPr>
              <a:t>Peritoneum/omentum (3 presentations)</a:t>
            </a:r>
          </a:p>
          <a:p>
            <a:pPr marL="171450" indent="-171450">
              <a:buFont typeface="Arial" panose="020B0604020202020204" pitchFamily="34" charset="0"/>
              <a:buChar char="•"/>
            </a:pPr>
            <a:r>
              <a:rPr lang="en-GB" sz="1200" dirty="0" smtClean="0">
                <a:solidFill>
                  <a:schemeClr val="tx2"/>
                </a:solidFill>
              </a:rPr>
              <a:t>Lung lesions (2 presentations)</a:t>
            </a:r>
          </a:p>
          <a:p>
            <a:pPr marL="171450" indent="-171450">
              <a:buFont typeface="Arial" panose="020B0604020202020204" pitchFamily="34" charset="0"/>
              <a:buChar char="•"/>
            </a:pPr>
            <a:r>
              <a:rPr lang="en-GB" sz="1200" dirty="0" smtClean="0">
                <a:solidFill>
                  <a:schemeClr val="tx2"/>
                </a:solidFill>
              </a:rPr>
              <a:t>Brain metastases (2 presentations)</a:t>
            </a:r>
          </a:p>
          <a:p>
            <a:pPr marL="171450" indent="-171450">
              <a:buFont typeface="Arial" panose="020B0604020202020204" pitchFamily="34" charset="0"/>
              <a:buChar char="•"/>
            </a:pPr>
            <a:r>
              <a:rPr lang="en-GB" sz="1200" dirty="0" smtClean="0">
                <a:solidFill>
                  <a:schemeClr val="tx2"/>
                </a:solidFill>
              </a:rPr>
              <a:t>Groin mass (1 presentation)</a:t>
            </a:r>
            <a:endParaRPr lang="en-GB" sz="1200" dirty="0">
              <a:solidFill>
                <a:schemeClr val="tx2"/>
              </a:solidFill>
            </a:endParaRPr>
          </a:p>
          <a:p>
            <a:pPr marL="171450" indent="-171450">
              <a:buFont typeface="Arial" panose="020B0604020202020204" pitchFamily="34" charset="0"/>
              <a:buChar char="•"/>
            </a:pPr>
            <a:r>
              <a:rPr lang="en-GB" sz="1200" dirty="0" smtClean="0">
                <a:solidFill>
                  <a:schemeClr val="tx2"/>
                </a:solidFill>
              </a:rPr>
              <a:t>Suspected Cancer presentation's; raised tumour markers, weight loss, fatigue and night sweats.</a:t>
            </a:r>
            <a:endParaRPr lang="en-GB" sz="1400" b="1" dirty="0">
              <a:solidFill>
                <a:schemeClr val="tx2"/>
              </a:solidFill>
            </a:endParaRPr>
          </a:p>
        </p:txBody>
      </p:sp>
      <p:sp>
        <p:nvSpPr>
          <p:cNvPr id="13" name="TextBox 12"/>
          <p:cNvSpPr txBox="1"/>
          <p:nvPr/>
        </p:nvSpPr>
        <p:spPr>
          <a:xfrm>
            <a:off x="129212" y="4221252"/>
            <a:ext cx="3260977" cy="3077766"/>
          </a:xfrm>
          <a:prstGeom prst="rect">
            <a:avLst/>
          </a:prstGeom>
          <a:noFill/>
          <a:ln>
            <a:solidFill>
              <a:schemeClr val="tx2">
                <a:lumMod val="60000"/>
                <a:lumOff val="40000"/>
              </a:schemeClr>
            </a:solidFill>
          </a:ln>
        </p:spPr>
        <p:txBody>
          <a:bodyPr wrap="square" rtlCol="0">
            <a:spAutoFit/>
          </a:bodyPr>
          <a:lstStyle/>
          <a:p>
            <a:pPr algn="ctr"/>
            <a:r>
              <a:rPr lang="en-GB" sz="1400" b="1" dirty="0" smtClean="0">
                <a:solidFill>
                  <a:schemeClr val="tx2"/>
                </a:solidFill>
              </a:rPr>
              <a:t>Clinic data (Dec 2015- April 2016)</a:t>
            </a:r>
          </a:p>
          <a:p>
            <a:r>
              <a:rPr lang="en-GB" sz="1200" b="1" dirty="0" smtClean="0">
                <a:solidFill>
                  <a:schemeClr val="tx2"/>
                </a:solidFill>
              </a:rPr>
              <a:t>How </a:t>
            </a:r>
            <a:r>
              <a:rPr lang="en-GB" sz="1200" b="1" dirty="0">
                <a:solidFill>
                  <a:schemeClr val="tx2"/>
                </a:solidFill>
              </a:rPr>
              <a:t>many patients were referred?</a:t>
            </a:r>
          </a:p>
          <a:p>
            <a:r>
              <a:rPr lang="en-GB" sz="1200" dirty="0">
                <a:solidFill>
                  <a:schemeClr val="tx2"/>
                </a:solidFill>
              </a:rPr>
              <a:t>Between clinics </a:t>
            </a:r>
            <a:r>
              <a:rPr lang="en-GB" sz="1200" dirty="0" smtClean="0">
                <a:solidFill>
                  <a:schemeClr val="tx2"/>
                </a:solidFill>
              </a:rPr>
              <a:t> starting </a:t>
            </a:r>
            <a:r>
              <a:rPr lang="en-GB" sz="1200" dirty="0">
                <a:solidFill>
                  <a:schemeClr val="tx2"/>
                </a:solidFill>
              </a:rPr>
              <a:t>in December 2015 and April 2016 there have been 19 new </a:t>
            </a:r>
            <a:r>
              <a:rPr lang="en-GB" sz="1200" dirty="0" smtClean="0">
                <a:solidFill>
                  <a:schemeClr val="tx2"/>
                </a:solidFill>
              </a:rPr>
              <a:t>referrals and 9 follow up appointments.</a:t>
            </a:r>
          </a:p>
          <a:p>
            <a:endParaRPr lang="en-GB" sz="1200" dirty="0" smtClean="0">
              <a:solidFill>
                <a:schemeClr val="tx2"/>
              </a:solidFill>
            </a:endParaRPr>
          </a:p>
          <a:p>
            <a:r>
              <a:rPr lang="en-GB" sz="1200" b="1" dirty="0" smtClean="0">
                <a:solidFill>
                  <a:schemeClr val="tx2"/>
                </a:solidFill>
              </a:rPr>
              <a:t>Time </a:t>
            </a:r>
            <a:r>
              <a:rPr lang="en-GB" sz="1200" b="1" dirty="0">
                <a:solidFill>
                  <a:schemeClr val="tx2"/>
                </a:solidFill>
              </a:rPr>
              <a:t>from referral to appointment</a:t>
            </a:r>
          </a:p>
          <a:p>
            <a:r>
              <a:rPr lang="en-GB" sz="1200" dirty="0">
                <a:solidFill>
                  <a:schemeClr val="tx2"/>
                </a:solidFill>
              </a:rPr>
              <a:t>10 patients seen within 7 days of referral. Majority of which were within 4 days. 2 patients had a 10-15 days wait. 7 patients referral date was not recorded</a:t>
            </a:r>
            <a:r>
              <a:rPr lang="en-GB" sz="1200" dirty="0" smtClean="0">
                <a:solidFill>
                  <a:schemeClr val="tx2"/>
                </a:solidFill>
              </a:rPr>
              <a:t>.</a:t>
            </a:r>
          </a:p>
          <a:p>
            <a:r>
              <a:rPr lang="en-GB" sz="1200" b="1" dirty="0" smtClean="0">
                <a:solidFill>
                  <a:schemeClr val="tx2"/>
                </a:solidFill>
              </a:rPr>
              <a:t>Routes </a:t>
            </a:r>
            <a:r>
              <a:rPr lang="en-GB" sz="1200" b="1" dirty="0">
                <a:solidFill>
                  <a:schemeClr val="tx2"/>
                </a:solidFill>
              </a:rPr>
              <a:t>of referral</a:t>
            </a:r>
          </a:p>
          <a:p>
            <a:pPr marL="285750" indent="-285750">
              <a:buFont typeface="Arial" panose="020B0604020202020204" pitchFamily="34" charset="0"/>
              <a:buChar char="•"/>
            </a:pPr>
            <a:r>
              <a:rPr lang="en-GB" sz="1200" dirty="0">
                <a:solidFill>
                  <a:schemeClr val="tx2"/>
                </a:solidFill>
              </a:rPr>
              <a:t>7 Gp 2ww referrals</a:t>
            </a:r>
          </a:p>
          <a:p>
            <a:pPr marL="285750" indent="-285750">
              <a:buFont typeface="Arial" panose="020B0604020202020204" pitchFamily="34" charset="0"/>
              <a:buChar char="•"/>
            </a:pPr>
            <a:r>
              <a:rPr lang="en-GB" sz="1200" dirty="0">
                <a:solidFill>
                  <a:schemeClr val="tx2"/>
                </a:solidFill>
              </a:rPr>
              <a:t>8 Hospital Consultant 2ww</a:t>
            </a:r>
          </a:p>
          <a:p>
            <a:pPr marL="285750" indent="-285750">
              <a:buFont typeface="Arial" panose="020B0604020202020204" pitchFamily="34" charset="0"/>
              <a:buChar char="•"/>
            </a:pPr>
            <a:r>
              <a:rPr lang="en-GB" sz="1200" dirty="0">
                <a:solidFill>
                  <a:schemeClr val="tx2"/>
                </a:solidFill>
              </a:rPr>
              <a:t>2 Hospital inpatient f/u</a:t>
            </a:r>
          </a:p>
          <a:p>
            <a:pPr marL="285750" indent="-285750">
              <a:buFont typeface="Arial" panose="020B0604020202020204" pitchFamily="34" charset="0"/>
              <a:buChar char="•"/>
            </a:pPr>
            <a:r>
              <a:rPr lang="en-GB" sz="1200" dirty="0">
                <a:solidFill>
                  <a:schemeClr val="tx2"/>
                </a:solidFill>
              </a:rPr>
              <a:t>1 MDT </a:t>
            </a:r>
            <a:r>
              <a:rPr lang="en-GB" sz="1200" dirty="0" smtClean="0">
                <a:solidFill>
                  <a:schemeClr val="tx2"/>
                </a:solidFill>
              </a:rPr>
              <a:t>referral</a:t>
            </a:r>
          </a:p>
        </p:txBody>
      </p:sp>
      <p:sp>
        <p:nvSpPr>
          <p:cNvPr id="15" name="TextBox 14"/>
          <p:cNvSpPr txBox="1"/>
          <p:nvPr/>
        </p:nvSpPr>
        <p:spPr>
          <a:xfrm>
            <a:off x="3470047" y="5652120"/>
            <a:ext cx="3233052" cy="1461939"/>
          </a:xfrm>
          <a:prstGeom prst="rect">
            <a:avLst/>
          </a:prstGeom>
          <a:noFill/>
          <a:ln>
            <a:solidFill>
              <a:schemeClr val="tx2">
                <a:lumMod val="60000"/>
                <a:lumOff val="40000"/>
              </a:schemeClr>
            </a:solidFill>
          </a:ln>
        </p:spPr>
        <p:txBody>
          <a:bodyPr wrap="square" rtlCol="0">
            <a:spAutoFit/>
          </a:bodyPr>
          <a:lstStyle/>
          <a:p>
            <a:pPr algn="ctr"/>
            <a:r>
              <a:rPr lang="en-GB" sz="1200" b="1" dirty="0" smtClean="0">
                <a:solidFill>
                  <a:schemeClr val="tx2"/>
                </a:solidFill>
              </a:rPr>
              <a:t>Outcomes</a:t>
            </a:r>
          </a:p>
          <a:p>
            <a:pPr marL="285750" indent="-285750">
              <a:buFont typeface="Arial" panose="020B0604020202020204" pitchFamily="34" charset="0"/>
              <a:buChar char="•"/>
            </a:pPr>
            <a:r>
              <a:rPr lang="en-GB" sz="1100" b="1" dirty="0" smtClean="0">
                <a:solidFill>
                  <a:schemeClr val="tx2"/>
                </a:solidFill>
              </a:rPr>
              <a:t>7 patients </a:t>
            </a:r>
            <a:r>
              <a:rPr lang="en-GB" sz="1100" b="1" dirty="0">
                <a:solidFill>
                  <a:schemeClr val="tx2"/>
                </a:solidFill>
              </a:rPr>
              <a:t>for best supportive care</a:t>
            </a:r>
          </a:p>
          <a:p>
            <a:pPr marL="285750" indent="-285750">
              <a:buFont typeface="Arial" panose="020B0604020202020204" pitchFamily="34" charset="0"/>
              <a:buChar char="•"/>
            </a:pPr>
            <a:r>
              <a:rPr lang="en-GB" sz="1100" b="1" dirty="0">
                <a:solidFill>
                  <a:schemeClr val="tx2"/>
                </a:solidFill>
              </a:rPr>
              <a:t>3 </a:t>
            </a:r>
            <a:r>
              <a:rPr lang="en-GB" sz="1100" b="1" dirty="0" smtClean="0">
                <a:solidFill>
                  <a:schemeClr val="tx2"/>
                </a:solidFill>
              </a:rPr>
              <a:t>patients referred onto </a:t>
            </a:r>
            <a:r>
              <a:rPr lang="en-GB" sz="1100" b="1" dirty="0">
                <a:solidFill>
                  <a:schemeClr val="tx2"/>
                </a:solidFill>
              </a:rPr>
              <a:t>site specific mdt’s</a:t>
            </a:r>
          </a:p>
          <a:p>
            <a:pPr marL="285750" indent="-285750">
              <a:buFont typeface="Arial" panose="020B0604020202020204" pitchFamily="34" charset="0"/>
              <a:buChar char="•"/>
            </a:pPr>
            <a:r>
              <a:rPr lang="en-GB" sz="1100" b="1" dirty="0">
                <a:solidFill>
                  <a:schemeClr val="tx2"/>
                </a:solidFill>
              </a:rPr>
              <a:t>2 </a:t>
            </a:r>
            <a:r>
              <a:rPr lang="en-GB" sz="1100" b="1" dirty="0" smtClean="0">
                <a:solidFill>
                  <a:schemeClr val="tx2"/>
                </a:solidFill>
              </a:rPr>
              <a:t>patients received palliative chemotherapy </a:t>
            </a:r>
            <a:endParaRPr lang="en-GB" sz="1100" b="1" dirty="0">
              <a:solidFill>
                <a:schemeClr val="tx2"/>
              </a:solidFill>
            </a:endParaRPr>
          </a:p>
          <a:p>
            <a:pPr marL="285750" indent="-285750">
              <a:buFont typeface="Arial" panose="020B0604020202020204" pitchFamily="34" charset="0"/>
              <a:buChar char="•"/>
            </a:pPr>
            <a:r>
              <a:rPr lang="en-GB" sz="1100" b="1" dirty="0">
                <a:solidFill>
                  <a:schemeClr val="tx2"/>
                </a:solidFill>
              </a:rPr>
              <a:t>4 </a:t>
            </a:r>
            <a:r>
              <a:rPr lang="en-GB" sz="1100" b="1" dirty="0" smtClean="0">
                <a:solidFill>
                  <a:schemeClr val="tx2"/>
                </a:solidFill>
              </a:rPr>
              <a:t>patients discharged </a:t>
            </a:r>
            <a:r>
              <a:rPr lang="en-GB" sz="1100" b="1" dirty="0">
                <a:solidFill>
                  <a:schemeClr val="tx2"/>
                </a:solidFill>
              </a:rPr>
              <a:t>back to Gp for monitoring</a:t>
            </a:r>
          </a:p>
          <a:p>
            <a:pPr marL="285750" indent="-285750">
              <a:buFont typeface="Arial" panose="020B0604020202020204" pitchFamily="34" charset="0"/>
              <a:buChar char="•"/>
            </a:pPr>
            <a:r>
              <a:rPr lang="en-GB" sz="1100" b="1" dirty="0">
                <a:solidFill>
                  <a:schemeClr val="tx2"/>
                </a:solidFill>
              </a:rPr>
              <a:t>4 proceeded with biopsy</a:t>
            </a:r>
          </a:p>
          <a:p>
            <a:pPr marL="285750" indent="-285750">
              <a:buFont typeface="Arial" panose="020B0604020202020204" pitchFamily="34" charset="0"/>
              <a:buChar char="•"/>
            </a:pPr>
            <a:r>
              <a:rPr lang="en-GB" sz="1100" b="1" dirty="0">
                <a:solidFill>
                  <a:schemeClr val="tx2"/>
                </a:solidFill>
              </a:rPr>
              <a:t>6 Community Palliative Care referrals</a:t>
            </a:r>
          </a:p>
        </p:txBody>
      </p:sp>
      <p:sp>
        <p:nvSpPr>
          <p:cNvPr id="8" name="Rectangle 7"/>
          <p:cNvSpPr/>
          <p:nvPr/>
        </p:nvSpPr>
        <p:spPr>
          <a:xfrm>
            <a:off x="161245" y="7319542"/>
            <a:ext cx="6541854" cy="1754326"/>
          </a:xfrm>
          <a:prstGeom prst="rect">
            <a:avLst/>
          </a:prstGeom>
          <a:ln>
            <a:solidFill>
              <a:schemeClr val="accent1"/>
            </a:solidFill>
          </a:ln>
        </p:spPr>
        <p:txBody>
          <a:bodyPr wrap="square">
            <a:spAutoFit/>
          </a:bodyPr>
          <a:lstStyle/>
          <a:p>
            <a:pPr algn="ctr"/>
            <a:r>
              <a:rPr lang="en-GB" sz="1200" b="1" dirty="0" smtClean="0">
                <a:solidFill>
                  <a:schemeClr val="tx2"/>
                </a:solidFill>
              </a:rPr>
              <a:t>Conclusion</a:t>
            </a:r>
          </a:p>
          <a:p>
            <a:r>
              <a:rPr lang="en-GB" sz="1200" b="1" dirty="0" smtClean="0">
                <a:solidFill>
                  <a:schemeClr val="tx2"/>
                </a:solidFill>
              </a:rPr>
              <a:t>The AO clinic has been operational for 5 months. In that time it has provided a service for patient’s with suspected cancer, CUP and other presentations that would not generally fit into NICE referral pathways. This service has involved prompt review with an Oncologist, timely treatment decisions and the additional contact of a Clinical Nurse Specialist. </a:t>
            </a:r>
          </a:p>
          <a:p>
            <a:r>
              <a:rPr lang="en-GB" sz="1200" b="1" dirty="0" smtClean="0">
                <a:solidFill>
                  <a:schemeClr val="tx2"/>
                </a:solidFill>
              </a:rPr>
              <a:t>Early data from the service shows that the Acute Oncology team working closely with the primary and secondary care can improve the pathway for these patients. The patients are supported by a CNS (key worker) throughout the journey to provide holistic care, and our close links with the palliative care team enable provision of comprehensive services. </a:t>
            </a:r>
            <a:endParaRPr lang="en-GB" sz="1200" b="1" dirty="0">
              <a:solidFill>
                <a:schemeClr val="tx2"/>
              </a:solidFill>
            </a:endParaRPr>
          </a:p>
        </p:txBody>
      </p:sp>
      <p:sp>
        <p:nvSpPr>
          <p:cNvPr id="14" name="Rectangle 13"/>
          <p:cNvSpPr/>
          <p:nvPr/>
        </p:nvSpPr>
        <p:spPr>
          <a:xfrm>
            <a:off x="3470047" y="3891643"/>
            <a:ext cx="3188951" cy="1600438"/>
          </a:xfrm>
          <a:prstGeom prst="rect">
            <a:avLst/>
          </a:prstGeom>
          <a:ln>
            <a:solidFill>
              <a:schemeClr val="accent1"/>
            </a:solidFill>
          </a:ln>
        </p:spPr>
        <p:txBody>
          <a:bodyPr wrap="square">
            <a:spAutoFit/>
          </a:bodyPr>
          <a:lstStyle/>
          <a:p>
            <a:pPr algn="ctr"/>
            <a:r>
              <a:rPr lang="en-GB" sz="1200" dirty="0" smtClean="0">
                <a:solidFill>
                  <a:schemeClr val="tx2"/>
                </a:solidFill>
              </a:rPr>
              <a:t>Final Diagnosis </a:t>
            </a:r>
          </a:p>
          <a:p>
            <a:r>
              <a:rPr lang="en-GB" sz="1200" dirty="0" smtClean="0">
                <a:solidFill>
                  <a:schemeClr val="tx2"/>
                </a:solidFill>
              </a:rPr>
              <a:t>CUPs- 1</a:t>
            </a:r>
          </a:p>
          <a:p>
            <a:r>
              <a:rPr lang="en-GB" sz="1200" dirty="0" smtClean="0">
                <a:solidFill>
                  <a:schemeClr val="tx2"/>
                </a:solidFill>
              </a:rPr>
              <a:t>pCUP- 1</a:t>
            </a:r>
          </a:p>
          <a:p>
            <a:r>
              <a:rPr lang="en-GB" sz="1200" dirty="0" smtClean="0">
                <a:solidFill>
                  <a:schemeClr val="tx2"/>
                </a:solidFill>
              </a:rPr>
              <a:t>MUO- 5</a:t>
            </a:r>
          </a:p>
          <a:p>
            <a:r>
              <a:rPr lang="en-GB" sz="1200" dirty="0" smtClean="0">
                <a:solidFill>
                  <a:schemeClr val="tx2"/>
                </a:solidFill>
              </a:rPr>
              <a:t>Lung (probable)- 4</a:t>
            </a:r>
          </a:p>
          <a:p>
            <a:r>
              <a:rPr lang="en-GB" sz="1200" dirty="0" smtClean="0">
                <a:solidFill>
                  <a:schemeClr val="tx2"/>
                </a:solidFill>
              </a:rPr>
              <a:t>Liver- 2</a:t>
            </a:r>
          </a:p>
          <a:p>
            <a:r>
              <a:rPr lang="en-GB" sz="1200" dirty="0" smtClean="0">
                <a:solidFill>
                  <a:schemeClr val="tx2"/>
                </a:solidFill>
              </a:rPr>
              <a:t>Other- 1</a:t>
            </a:r>
          </a:p>
          <a:p>
            <a:r>
              <a:rPr lang="en-GB" sz="1200" dirty="0" smtClean="0">
                <a:solidFill>
                  <a:schemeClr val="tx2"/>
                </a:solidFill>
              </a:rPr>
              <a:t>Non Cancer- 4</a:t>
            </a:r>
          </a:p>
        </p:txBody>
      </p:sp>
      <p:sp>
        <p:nvSpPr>
          <p:cNvPr id="9" name="TextBox 8"/>
          <p:cNvSpPr txBox="1"/>
          <p:nvPr/>
        </p:nvSpPr>
        <p:spPr>
          <a:xfrm>
            <a:off x="314348" y="566560"/>
            <a:ext cx="6295500" cy="1384995"/>
          </a:xfrm>
          <a:prstGeom prst="rect">
            <a:avLst/>
          </a:prstGeom>
          <a:noFill/>
        </p:spPr>
        <p:txBody>
          <a:bodyPr wrap="square" rtlCol="0">
            <a:spAutoFit/>
          </a:bodyPr>
          <a:lstStyle/>
          <a:p>
            <a:pPr algn="ctr"/>
            <a:r>
              <a:rPr lang="en-GB" sz="2000" b="1" dirty="0" smtClean="0">
                <a:solidFill>
                  <a:schemeClr val="tx2"/>
                </a:solidFill>
              </a:rPr>
              <a:t>Acute Oncology/Unknown Primary Clinic at Wirral University Teaching Hospital</a:t>
            </a:r>
          </a:p>
          <a:p>
            <a:pPr algn="ctr"/>
            <a:r>
              <a:rPr lang="en-GB" sz="1000" b="1" dirty="0" smtClean="0">
                <a:solidFill>
                  <a:schemeClr val="tx2"/>
                </a:solidFill>
              </a:rPr>
              <a:t>Jessica Gilmore, Stephanie James &amp; Alan Davies- Macmillan Acute Oncology Clinical Nurse Specialists</a:t>
            </a:r>
          </a:p>
          <a:p>
            <a:pPr algn="ctr"/>
            <a:r>
              <a:rPr lang="en-GB" sz="1000" b="1" dirty="0" smtClean="0">
                <a:solidFill>
                  <a:schemeClr val="tx2"/>
                </a:solidFill>
              </a:rPr>
              <a:t>Dr Richard Griffiths &amp; Dr Eliyaz Ahmed – Acute Oncologists </a:t>
            </a:r>
          </a:p>
          <a:p>
            <a:pPr algn="ctr"/>
            <a:endParaRPr lang="en-GB" sz="2400" b="1" dirty="0" smtClean="0">
              <a:solidFill>
                <a:schemeClr val="tx2"/>
              </a:solidFill>
            </a:endParaRPr>
          </a:p>
        </p:txBody>
      </p:sp>
    </p:spTree>
    <p:extLst>
      <p:ext uri="{BB962C8B-B14F-4D97-AF65-F5344CB8AC3E}">
        <p14:creationId xmlns:p14="http://schemas.microsoft.com/office/powerpoint/2010/main" val="3159569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TotalTime>
  <Words>479</Words>
  <Application>Microsoft Office PowerPoint</Application>
  <PresentationFormat>On-screen Show (4:3)</PresentationFormat>
  <Paragraphs>45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NHS Wirral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WUTH</dc:creator>
  <cp:lastModifiedBy>WUTH</cp:lastModifiedBy>
  <cp:revision>42</cp:revision>
  <cp:lastPrinted>2016-04-04T12:50:30Z</cp:lastPrinted>
  <dcterms:created xsi:type="dcterms:W3CDTF">2016-04-04T09:17:29Z</dcterms:created>
  <dcterms:modified xsi:type="dcterms:W3CDTF">2016-10-21T10:21:35Z</dcterms:modified>
</cp:coreProperties>
</file>