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648450" cy="98504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ABFF"/>
    <a:srgbClr val="FEDDFF"/>
    <a:srgbClr val="BEDCFE"/>
    <a:srgbClr val="B5A6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4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25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21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54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876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19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73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21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84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3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918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030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E22CA-5C85-4D7E-871A-A8D1679FFFEF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480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weneth.gow@nhs.net" TargetMode="External"/><Relationship Id="rId7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mailto:lesleyharrison2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:\Groups\HPB\macmillan 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50392"/>
            <a:ext cx="1829435" cy="504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404664" y="683568"/>
            <a:ext cx="59766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ROLE OF THE MACMILLAN GYNAECOLOGY </a:t>
            </a:r>
            <a:br>
              <a:rPr lang="en-GB" sz="20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CLINICAL NURSE SPECIALIST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2656" y="1507015"/>
            <a:ext cx="2921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Gwen Gow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35557" y="150024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Lesley Harrison 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2657" y="1979712"/>
            <a:ext cx="2921401" cy="476027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b="1" dirty="0" smtClean="0">
                <a:solidFill>
                  <a:schemeClr val="tx2">
                    <a:lumMod val="50000"/>
                  </a:schemeClr>
                </a:solidFill>
              </a:rPr>
              <a:t>What is a Macmillan Gynaecology Clinical Nurse Specialist?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2">
                    <a:lumMod val="50000"/>
                  </a:schemeClr>
                </a:solidFill>
              </a:rPr>
              <a:t>An experienced nurse who works within the </a:t>
            </a:r>
            <a:r>
              <a:rPr lang="en-GB" sz="1400" i="1" dirty="0">
                <a:solidFill>
                  <a:schemeClr val="tx2">
                    <a:lumMod val="50000"/>
                  </a:schemeClr>
                </a:solidFill>
              </a:rPr>
              <a:t>Wirral </a:t>
            </a:r>
            <a:r>
              <a:rPr lang="en-GB" sz="1400" i="1" dirty="0" smtClean="0">
                <a:solidFill>
                  <a:schemeClr val="tx2">
                    <a:lumMod val="50000"/>
                  </a:schemeClr>
                </a:solidFill>
              </a:rPr>
              <a:t>Gynaecology </a:t>
            </a:r>
            <a:r>
              <a:rPr lang="en-GB" sz="1400" i="1" dirty="0">
                <a:solidFill>
                  <a:schemeClr val="tx2">
                    <a:lumMod val="50000"/>
                  </a:schemeClr>
                </a:solidFill>
              </a:rPr>
              <a:t>Team</a:t>
            </a:r>
            <a:r>
              <a:rPr lang="en-GB" sz="1400" dirty="0">
                <a:solidFill>
                  <a:schemeClr val="tx2">
                    <a:lumMod val="50000"/>
                  </a:schemeClr>
                </a:solidFill>
              </a:rPr>
              <a:t>, specialising in the care of </a:t>
            </a:r>
            <a:r>
              <a:rPr lang="en-GB" sz="1400" dirty="0" smtClean="0">
                <a:solidFill>
                  <a:schemeClr val="tx2">
                    <a:lumMod val="50000"/>
                  </a:schemeClr>
                </a:solidFill>
              </a:rPr>
              <a:t>patients with </a:t>
            </a:r>
            <a:r>
              <a:rPr lang="en-GB" sz="1400" dirty="0">
                <a:solidFill>
                  <a:schemeClr val="tx2">
                    <a:lumMod val="50000"/>
                  </a:schemeClr>
                </a:solidFill>
              </a:rPr>
              <a:t>disorders affecting </a:t>
            </a:r>
            <a:r>
              <a:rPr lang="en-GB" sz="1400" dirty="0" smtClean="0">
                <a:solidFill>
                  <a:schemeClr val="tx2">
                    <a:lumMod val="50000"/>
                  </a:schemeClr>
                </a:solidFill>
              </a:rPr>
              <a:t>the ovaries, uterus, vulva and cervix, </a:t>
            </a:r>
            <a:r>
              <a:rPr lang="en-GB" sz="1400" dirty="0">
                <a:solidFill>
                  <a:schemeClr val="tx2">
                    <a:lumMod val="50000"/>
                  </a:schemeClr>
                </a:solidFill>
              </a:rPr>
              <a:t>which are </a:t>
            </a:r>
            <a:r>
              <a:rPr lang="en-GB" sz="1400" i="1" u="sng" dirty="0">
                <a:solidFill>
                  <a:schemeClr val="tx2">
                    <a:lumMod val="50000"/>
                  </a:schemeClr>
                </a:solidFill>
              </a:rPr>
              <a:t>predominantly</a:t>
            </a:r>
            <a:r>
              <a:rPr lang="en-GB" sz="1400" dirty="0">
                <a:solidFill>
                  <a:schemeClr val="tx2">
                    <a:lumMod val="50000"/>
                  </a:schemeClr>
                </a:solidFill>
              </a:rPr>
              <a:t> cancer </a:t>
            </a:r>
            <a:r>
              <a:rPr lang="en-GB" sz="1400" dirty="0" smtClean="0">
                <a:solidFill>
                  <a:schemeClr val="tx2">
                    <a:lumMod val="50000"/>
                  </a:schemeClr>
                </a:solidFill>
              </a:rPr>
              <a:t>related.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>
                    <a:lumMod val="50000"/>
                  </a:schemeClr>
                </a:solidFill>
              </a:rPr>
              <a:t>Supports patients through diagnostic tests, diagnosis and  treatment pathways at WUTH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>
                    <a:lumMod val="50000"/>
                  </a:schemeClr>
                </a:solidFill>
              </a:rPr>
              <a:t>Works closely with other staff and services within WUTH, </a:t>
            </a:r>
            <a:r>
              <a:rPr lang="en-GB" sz="1400" dirty="0" err="1" smtClean="0">
                <a:solidFill>
                  <a:schemeClr val="tx2">
                    <a:lumMod val="50000"/>
                  </a:schemeClr>
                </a:solidFill>
              </a:rPr>
              <a:t>Clatterbridge</a:t>
            </a:r>
            <a:r>
              <a:rPr lang="en-GB" sz="1400" dirty="0" smtClean="0">
                <a:solidFill>
                  <a:schemeClr val="tx2">
                    <a:lumMod val="50000"/>
                  </a:schemeClr>
                </a:solidFill>
              </a:rPr>
              <a:t> Cancer Centre, Liverpool Women’s Hospital and Wirral Community Services.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>
                    <a:lumMod val="50000"/>
                  </a:schemeClr>
                </a:solidFill>
              </a:rPr>
              <a:t>Employed by WUTH but adopted by Macmillan Cancer Support to empower people to live with and beyond cancer.</a:t>
            </a:r>
            <a:endParaRPr lang="en-GB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3018" y="1994266"/>
            <a:ext cx="2886877" cy="529375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b="1" dirty="0" smtClean="0">
                <a:solidFill>
                  <a:schemeClr val="tx2">
                    <a:lumMod val="50000"/>
                  </a:schemeClr>
                </a:solidFill>
              </a:rPr>
              <a:t>How can we help patients?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2">
                    <a:lumMod val="50000"/>
                  </a:schemeClr>
                </a:solidFill>
              </a:rPr>
              <a:t>Providing information about cancer, its treatment and </a:t>
            </a:r>
            <a:r>
              <a:rPr lang="en-GB" sz="1400" dirty="0" smtClean="0">
                <a:solidFill>
                  <a:schemeClr val="tx2">
                    <a:lumMod val="50000"/>
                  </a:schemeClr>
                </a:solidFill>
              </a:rPr>
              <a:t>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2">
                    <a:lumMod val="50000"/>
                  </a:schemeClr>
                </a:solidFill>
              </a:rPr>
              <a:t>Be a point of </a:t>
            </a:r>
            <a:r>
              <a:rPr lang="en-GB" sz="1400" dirty="0" smtClean="0">
                <a:solidFill>
                  <a:schemeClr val="tx2">
                    <a:lumMod val="50000"/>
                  </a:schemeClr>
                </a:solidFill>
              </a:rPr>
              <a:t>contact</a:t>
            </a:r>
            <a:endParaRPr lang="en-GB" sz="14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>
                    <a:lumMod val="50000"/>
                  </a:schemeClr>
                </a:solidFill>
              </a:rPr>
              <a:t>Provide information and support </a:t>
            </a:r>
            <a:r>
              <a:rPr lang="en-GB" sz="1400" dirty="0">
                <a:solidFill>
                  <a:schemeClr val="tx2">
                    <a:lumMod val="50000"/>
                  </a:schemeClr>
                </a:solidFill>
              </a:rPr>
              <a:t>to </a:t>
            </a:r>
            <a:r>
              <a:rPr lang="en-GB" sz="1400" dirty="0" smtClean="0">
                <a:solidFill>
                  <a:schemeClr val="tx2">
                    <a:lumMod val="50000"/>
                  </a:schemeClr>
                </a:solidFill>
              </a:rPr>
              <a:t>patients, families and carers in </a:t>
            </a:r>
            <a:r>
              <a:rPr lang="en-GB" sz="1400" dirty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GB" sz="1400" dirty="0" smtClean="0">
                <a:solidFill>
                  <a:schemeClr val="tx2">
                    <a:lumMod val="50000"/>
                  </a:schemeClr>
                </a:solidFill>
              </a:rPr>
              <a:t>well-timed </a:t>
            </a:r>
            <a:r>
              <a:rPr lang="en-GB" sz="1400" dirty="0">
                <a:solidFill>
                  <a:schemeClr val="tx2">
                    <a:lumMod val="50000"/>
                  </a:schemeClr>
                </a:solidFill>
              </a:rPr>
              <a:t>manner </a:t>
            </a:r>
            <a:r>
              <a:rPr lang="en-GB" sz="1400" dirty="0" smtClean="0">
                <a:solidFill>
                  <a:schemeClr val="tx2">
                    <a:lumMod val="50000"/>
                  </a:schemeClr>
                </a:solidFill>
              </a:rPr>
              <a:t>during </a:t>
            </a:r>
            <a:r>
              <a:rPr lang="en-GB" sz="1400" dirty="0">
                <a:solidFill>
                  <a:schemeClr val="tx2">
                    <a:lumMod val="50000"/>
                  </a:schemeClr>
                </a:solidFill>
              </a:rPr>
              <a:t>their journey, </a:t>
            </a:r>
            <a:r>
              <a:rPr lang="en-GB" sz="1400" dirty="0" smtClean="0">
                <a:solidFill>
                  <a:schemeClr val="tx2">
                    <a:lumMod val="50000"/>
                  </a:schemeClr>
                </a:solidFill>
              </a:rPr>
              <a:t>acknowledging </a:t>
            </a:r>
            <a:r>
              <a:rPr lang="en-GB" sz="1400" dirty="0">
                <a:solidFill>
                  <a:schemeClr val="tx2">
                    <a:lumMod val="50000"/>
                  </a:schemeClr>
                </a:solidFill>
              </a:rPr>
              <a:t>their main concerns and exploring how these might be </a:t>
            </a:r>
            <a:r>
              <a:rPr lang="en-GB" sz="1400" dirty="0" smtClean="0">
                <a:solidFill>
                  <a:schemeClr val="tx2">
                    <a:lumMod val="50000"/>
                  </a:schemeClr>
                </a:solidFill>
              </a:rPr>
              <a:t>managed</a:t>
            </a:r>
            <a:endParaRPr lang="en-GB" sz="14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>
                    <a:lumMod val="50000"/>
                  </a:schemeClr>
                </a:solidFill>
              </a:rPr>
              <a:t>Liaising with other healthcare professionals in the hospital or community such as a Social Worker, District Nurse, Dietician, </a:t>
            </a:r>
            <a:r>
              <a:rPr lang="en-GB" sz="1400" dirty="0" err="1" smtClean="0">
                <a:solidFill>
                  <a:schemeClr val="tx2">
                    <a:lumMod val="50000"/>
                  </a:schemeClr>
                </a:solidFill>
              </a:rPr>
              <a:t>Lymphoedema</a:t>
            </a:r>
            <a:r>
              <a:rPr lang="en-GB" sz="1400" dirty="0" smtClean="0">
                <a:solidFill>
                  <a:schemeClr val="tx2">
                    <a:lumMod val="50000"/>
                  </a:schemeClr>
                </a:solidFill>
              </a:rPr>
              <a:t> Nurse</a:t>
            </a:r>
            <a:r>
              <a:rPr lang="en-GB" sz="14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>
                    <a:lumMod val="50000"/>
                  </a:schemeClr>
                </a:solidFill>
              </a:rPr>
              <a:t>Signpost to local and national organisations such as </a:t>
            </a:r>
            <a:r>
              <a:rPr lang="en-GB" sz="1400" dirty="0" err="1" smtClean="0">
                <a:solidFill>
                  <a:schemeClr val="tx2">
                    <a:lumMod val="50000"/>
                  </a:schemeClr>
                </a:solidFill>
              </a:rPr>
              <a:t>Maggies</a:t>
            </a:r>
            <a:r>
              <a:rPr lang="en-GB" sz="1400" dirty="0" smtClean="0">
                <a:solidFill>
                  <a:schemeClr val="tx2">
                    <a:lumMod val="50000"/>
                  </a:schemeClr>
                </a:solidFill>
              </a:rPr>
              <a:t>, Macmillan Cancer information and Support Services, EVOC, DWP and others.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>
                    <a:lumMod val="50000"/>
                  </a:schemeClr>
                </a:solidFill>
              </a:rPr>
              <a:t>Support and empower patients to self manage their condition in the long term future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9294" y="6874074"/>
            <a:ext cx="5091954" cy="21698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500" dirty="0" smtClean="0">
                <a:solidFill>
                  <a:schemeClr val="tx2">
                    <a:lumMod val="50000"/>
                  </a:schemeClr>
                </a:solidFill>
              </a:rPr>
              <a:t>How can you contact us?</a:t>
            </a:r>
          </a:p>
          <a:p>
            <a:r>
              <a:rPr lang="en-GB" sz="1500" dirty="0" smtClean="0">
                <a:solidFill>
                  <a:schemeClr val="tx2">
                    <a:lumMod val="50000"/>
                  </a:schemeClr>
                </a:solidFill>
              </a:rPr>
              <a:t>Gwen Gow</a:t>
            </a:r>
          </a:p>
          <a:p>
            <a:r>
              <a:rPr lang="en-GB" sz="1500" dirty="0" smtClean="0">
                <a:solidFill>
                  <a:schemeClr val="tx2">
                    <a:lumMod val="50000"/>
                  </a:schemeClr>
                </a:solidFill>
              </a:rPr>
              <a:t>0151 604 7556</a:t>
            </a:r>
          </a:p>
          <a:p>
            <a:r>
              <a:rPr lang="en-GB" sz="1500" b="1" u="sng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Gweneth.gow@nhs.net</a:t>
            </a:r>
            <a:endParaRPr lang="en-GB" sz="1500" b="1" u="sng" dirty="0">
              <a:solidFill>
                <a:schemeClr val="tx2">
                  <a:lumMod val="50000"/>
                </a:schemeClr>
              </a:solidFill>
            </a:endParaRPr>
          </a:p>
          <a:p>
            <a:endParaRPr lang="en-GB" sz="15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1500" dirty="0" smtClean="0">
                <a:solidFill>
                  <a:schemeClr val="tx2">
                    <a:lumMod val="50000"/>
                  </a:schemeClr>
                </a:solidFill>
              </a:rPr>
              <a:t>Lesley Harrison</a:t>
            </a:r>
          </a:p>
          <a:p>
            <a:r>
              <a:rPr lang="en-GB" sz="1500" dirty="0" smtClean="0">
                <a:solidFill>
                  <a:schemeClr val="tx2">
                    <a:lumMod val="50000"/>
                  </a:schemeClr>
                </a:solidFill>
              </a:rPr>
              <a:t>0151 604 7556</a:t>
            </a:r>
          </a:p>
          <a:p>
            <a:r>
              <a:rPr lang="en-GB" sz="1500" b="1" dirty="0" smtClean="0">
                <a:solidFill>
                  <a:schemeClr val="tx2">
                    <a:lumMod val="50000"/>
                  </a:schemeClr>
                </a:solidFill>
                <a:hlinkClick r:id="rId4"/>
              </a:rPr>
              <a:t>lesleyharrison2@nhs.net</a:t>
            </a:r>
            <a:endParaRPr lang="en-GB" sz="15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GB" sz="15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693" b="89564" l="5417" r="918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481" y="7265109"/>
            <a:ext cx="1853950" cy="1907704"/>
          </a:xfrm>
          <a:prstGeom prst="rect">
            <a:avLst/>
          </a:prstGeom>
        </p:spPr>
      </p:pic>
      <p:pic>
        <p:nvPicPr>
          <p:cNvPr id="13" name="Picture 12" descr="K:\wirral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755" y="50392"/>
            <a:ext cx="2849245" cy="50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5156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234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NHS Wirral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WUTH</dc:creator>
  <cp:lastModifiedBy>WUTH</cp:lastModifiedBy>
  <cp:revision>24</cp:revision>
  <cp:lastPrinted>2016-06-29T15:49:01Z</cp:lastPrinted>
  <dcterms:created xsi:type="dcterms:W3CDTF">2016-04-04T09:17:29Z</dcterms:created>
  <dcterms:modified xsi:type="dcterms:W3CDTF">2016-10-21T08:43:59Z</dcterms:modified>
</cp:coreProperties>
</file>